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7" r:id="rId3"/>
    <p:sldId id="258" r:id="rId4"/>
    <p:sldId id="259" r:id="rId5"/>
    <p:sldId id="277" r:id="rId6"/>
    <p:sldId id="261" r:id="rId7"/>
    <p:sldId id="262" r:id="rId8"/>
    <p:sldId id="263" r:id="rId9"/>
    <p:sldId id="264" r:id="rId10"/>
    <p:sldId id="265" r:id="rId11"/>
    <p:sldId id="266" r:id="rId12"/>
    <p:sldId id="275" r:id="rId13"/>
    <p:sldId id="276" r:id="rId14"/>
    <p:sldId id="267" r:id="rId15"/>
    <p:sldId id="268" r:id="rId16"/>
    <p:sldId id="269" r:id="rId17"/>
    <p:sldId id="270" r:id="rId18"/>
    <p:sldId id="271" r:id="rId19"/>
    <p:sldId id="273" r:id="rId20"/>
    <p:sldId id="272" r:id="rId21"/>
    <p:sldId id="274" r:id="rId22"/>
    <p:sldId id="279" r:id="rId23"/>
    <p:sldId id="280" r:id="rId24"/>
    <p:sldId id="281" r:id="rId25"/>
    <p:sldId id="282" r:id="rId26"/>
    <p:sldId id="283" r:id="rId27"/>
    <p:sldId id="284" r:id="rId28"/>
    <p:sldId id="285" r:id="rId29"/>
    <p:sldId id="31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13" d="100"/>
          <a:sy n="113" d="100"/>
        </p:scale>
        <p:origin x="396"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11/11/2024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11/11/2024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11/11/2024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11/11/2024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11/11/2024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11/11/2024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11/11/2024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11/11/2024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11/11/2024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11/11/2024</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11/11/2024</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11/11/2024</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649F3-4389-468F-B8A4-92A9805232B8}"/>
              </a:ext>
            </a:extLst>
          </p:cNvPr>
          <p:cNvSpPr>
            <a:spLocks noGrp="1"/>
          </p:cNvSpPr>
          <p:nvPr>
            <p:ph type="ctrTitle"/>
          </p:nvPr>
        </p:nvSpPr>
        <p:spPr/>
        <p:txBody>
          <a:bodyPr/>
          <a:lstStyle/>
          <a:p>
            <a:r>
              <a:rPr lang="en-US" dirty="0"/>
              <a:t>12-13</a:t>
            </a:r>
            <a:r>
              <a:rPr lang="ru-RU" dirty="0"/>
              <a:t>. Асинхронные операции</a:t>
            </a:r>
            <a:endParaRPr lang="en-US" dirty="0"/>
          </a:p>
        </p:txBody>
      </p:sp>
      <p:sp>
        <p:nvSpPr>
          <p:cNvPr id="3" name="Subtitle 2">
            <a:extLst>
              <a:ext uri="{FF2B5EF4-FFF2-40B4-BE49-F238E27FC236}">
                <a16:creationId xmlns:a16="http://schemas.microsoft.com/office/drawing/2014/main" id="{5B354477-9793-4A4B-9139-BCD124D539C9}"/>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070487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6" y="74043"/>
            <a:ext cx="12031130" cy="395032"/>
          </a:xfrm>
        </p:spPr>
        <p:txBody>
          <a:bodyPr>
            <a:normAutofit fontScale="90000"/>
          </a:bodyPr>
          <a:lstStyle/>
          <a:p>
            <a:r>
              <a:rPr lang="en-US" dirty="0"/>
              <a:t>Promise (</a:t>
            </a:r>
            <a:r>
              <a:rPr lang="ru-RU" dirty="0" err="1"/>
              <a:t>Промисы</a:t>
            </a:r>
            <a:r>
              <a:rPr lang="ru-RU" dirty="0"/>
              <a:t>)</a:t>
            </a:r>
            <a:endParaRPr lang="en-US" dirty="0"/>
          </a:p>
        </p:txBody>
      </p:sp>
      <p:pic>
        <p:nvPicPr>
          <p:cNvPr id="4" name="Picture 3">
            <a:extLst>
              <a:ext uri="{FF2B5EF4-FFF2-40B4-BE49-F238E27FC236}">
                <a16:creationId xmlns:a16="http://schemas.microsoft.com/office/drawing/2014/main" id="{2690BCC6-1A99-4C76-91F3-52751FED1A8B}"/>
              </a:ext>
            </a:extLst>
          </p:cNvPr>
          <p:cNvPicPr>
            <a:picLocks noChangeAspect="1"/>
          </p:cNvPicPr>
          <p:nvPr/>
        </p:nvPicPr>
        <p:blipFill>
          <a:blip r:embed="rId2"/>
          <a:stretch>
            <a:fillRect/>
          </a:stretch>
        </p:blipFill>
        <p:spPr>
          <a:xfrm>
            <a:off x="334827" y="786987"/>
            <a:ext cx="11382375" cy="4381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D8AD54D8-6636-4E0E-AE94-87781436D78D}"/>
              </a:ext>
            </a:extLst>
          </p:cNvPr>
          <p:cNvSpPr txBox="1"/>
          <p:nvPr/>
        </p:nvSpPr>
        <p:spPr>
          <a:xfrm>
            <a:off x="274617" y="5694648"/>
            <a:ext cx="11826339" cy="523220"/>
          </a:xfrm>
          <a:prstGeom prst="rect">
            <a:avLst/>
          </a:prstGeom>
          <a:noFill/>
        </p:spPr>
        <p:txBody>
          <a:bodyPr wrap="square">
            <a:spAutoFit/>
          </a:bodyPr>
          <a:lstStyle/>
          <a:p>
            <a:r>
              <a:rPr lang="en-US" sz="1400" i="1" dirty="0"/>
              <a:t>P.S. </a:t>
            </a:r>
            <a:r>
              <a:rPr lang="ru-RU" sz="1400" i="1" dirty="0"/>
              <a:t>Если в момент назначения обработчика </a:t>
            </a:r>
            <a:r>
              <a:rPr lang="ru-RU" sz="1400" i="1" dirty="0" err="1"/>
              <a:t>промис</a:t>
            </a:r>
            <a:r>
              <a:rPr lang="ru-RU" sz="1400" i="1" dirty="0"/>
              <a:t> уже исполнен или отклонён, обработчик всё равно будет вызван, т.е. асинхронное исполнение </a:t>
            </a:r>
            <a:r>
              <a:rPr lang="ru-RU" sz="1400" i="1" dirty="0" err="1"/>
              <a:t>промиса</a:t>
            </a:r>
            <a:r>
              <a:rPr lang="ru-RU" sz="1400" i="1" dirty="0"/>
              <a:t> и назначение обработчика не будет происходить в «состоянии гонки», как, например, в случае с событиями в DOM.</a:t>
            </a:r>
            <a:endParaRPr lang="en-US" sz="1400" i="1" dirty="0"/>
          </a:p>
        </p:txBody>
      </p:sp>
    </p:spTree>
    <p:extLst>
      <p:ext uri="{BB962C8B-B14F-4D97-AF65-F5344CB8AC3E}">
        <p14:creationId xmlns:p14="http://schemas.microsoft.com/office/powerpoint/2010/main" val="446953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6" y="74043"/>
            <a:ext cx="12031130" cy="395032"/>
          </a:xfrm>
        </p:spPr>
        <p:txBody>
          <a:bodyPr>
            <a:normAutofit fontScale="90000"/>
          </a:bodyPr>
          <a:lstStyle/>
          <a:p>
            <a:r>
              <a:rPr lang="en-US" dirty="0"/>
              <a:t>Promise (</a:t>
            </a:r>
            <a:r>
              <a:rPr lang="ru-RU" dirty="0" err="1"/>
              <a:t>Промисы</a:t>
            </a:r>
            <a:r>
              <a:rPr lang="ru-RU" dirty="0"/>
              <a:t>)</a:t>
            </a:r>
            <a:endParaRPr lang="en-US" dirty="0"/>
          </a:p>
        </p:txBody>
      </p:sp>
      <p:sp>
        <p:nvSpPr>
          <p:cNvPr id="6" name="TextBox 5">
            <a:extLst>
              <a:ext uri="{FF2B5EF4-FFF2-40B4-BE49-F238E27FC236}">
                <a16:creationId xmlns:a16="http://schemas.microsoft.com/office/drawing/2014/main" id="{C32F78C5-9315-4D66-95B7-7F082C8D39AF}"/>
              </a:ext>
            </a:extLst>
          </p:cNvPr>
          <p:cNvSpPr txBox="1"/>
          <p:nvPr/>
        </p:nvSpPr>
        <p:spPr>
          <a:xfrm>
            <a:off x="92776" y="640132"/>
            <a:ext cx="12008180" cy="646331"/>
          </a:xfrm>
          <a:prstGeom prst="rect">
            <a:avLst/>
          </a:prstGeom>
          <a:noFill/>
        </p:spPr>
        <p:txBody>
          <a:bodyPr wrap="square">
            <a:spAutoFit/>
          </a:bodyPr>
          <a:lstStyle/>
          <a:p>
            <a:r>
              <a:rPr lang="ru-RU" dirty="0"/>
              <a:t>Методы </a:t>
            </a:r>
            <a:r>
              <a:rPr lang="ru-RU" dirty="0" err="1">
                <a:solidFill>
                  <a:srgbClr val="EB5757"/>
                </a:solidFill>
                <a:effectLst/>
                <a:latin typeface="SFMono-Regular"/>
              </a:rPr>
              <a:t>Promise.prototype.then</a:t>
            </a:r>
            <a:r>
              <a:rPr lang="ru-RU" dirty="0">
                <a:solidFill>
                  <a:srgbClr val="EB5757"/>
                </a:solidFill>
                <a:effectLst/>
                <a:latin typeface="SFMono-Regular"/>
              </a:rPr>
              <a:t>()</a:t>
            </a:r>
            <a:r>
              <a:rPr lang="ru-RU" dirty="0"/>
              <a:t> и </a:t>
            </a:r>
            <a:r>
              <a:rPr lang="ru-RU" dirty="0" err="1">
                <a:solidFill>
                  <a:srgbClr val="EB5757"/>
                </a:solidFill>
                <a:effectLst/>
                <a:latin typeface="SFMono-Regular"/>
              </a:rPr>
              <a:t>Promise.prototype.catch</a:t>
            </a:r>
            <a:r>
              <a:rPr lang="ru-RU" dirty="0">
                <a:solidFill>
                  <a:srgbClr val="EB5757"/>
                </a:solidFill>
                <a:effectLst/>
                <a:latin typeface="SFMono-Regular"/>
              </a:rPr>
              <a:t>()</a:t>
            </a:r>
            <a:r>
              <a:rPr lang="ru-RU" dirty="0"/>
              <a:t> сами возвращают </a:t>
            </a:r>
            <a:r>
              <a:rPr lang="ru-RU" dirty="0" err="1"/>
              <a:t>промис</a:t>
            </a:r>
            <a:r>
              <a:rPr lang="ru-RU" dirty="0"/>
              <a:t>, их можно вызывать цепочкой, создавая </a:t>
            </a:r>
            <a:r>
              <a:rPr lang="ru-RU" i="1" dirty="0">
                <a:effectLst/>
              </a:rPr>
              <a:t>соединения.</a:t>
            </a:r>
            <a:endParaRPr lang="en-US" dirty="0"/>
          </a:p>
        </p:txBody>
      </p:sp>
      <p:pic>
        <p:nvPicPr>
          <p:cNvPr id="7" name="Picture 6">
            <a:extLst>
              <a:ext uri="{FF2B5EF4-FFF2-40B4-BE49-F238E27FC236}">
                <a16:creationId xmlns:a16="http://schemas.microsoft.com/office/drawing/2014/main" id="{C31F6EC1-7097-4FDB-99A5-B36E63AEDF71}"/>
              </a:ext>
            </a:extLst>
          </p:cNvPr>
          <p:cNvPicPr>
            <a:picLocks noChangeAspect="1"/>
          </p:cNvPicPr>
          <p:nvPr/>
        </p:nvPicPr>
        <p:blipFill>
          <a:blip r:embed="rId2"/>
          <a:stretch>
            <a:fillRect/>
          </a:stretch>
        </p:blipFill>
        <p:spPr>
          <a:xfrm>
            <a:off x="6804994" y="1616895"/>
            <a:ext cx="5153829" cy="33203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67F8657B-84D4-4B17-810E-A6030B9BE87C}"/>
              </a:ext>
            </a:extLst>
          </p:cNvPr>
          <p:cNvPicPr>
            <a:picLocks noChangeAspect="1"/>
          </p:cNvPicPr>
          <p:nvPr/>
        </p:nvPicPr>
        <p:blipFill>
          <a:blip r:embed="rId3"/>
          <a:stretch>
            <a:fillRect/>
          </a:stretch>
        </p:blipFill>
        <p:spPr>
          <a:xfrm>
            <a:off x="125259" y="1616895"/>
            <a:ext cx="5327485" cy="28829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Arrow: Right 11">
            <a:extLst>
              <a:ext uri="{FF2B5EF4-FFF2-40B4-BE49-F238E27FC236}">
                <a16:creationId xmlns:a16="http://schemas.microsoft.com/office/drawing/2014/main" id="{F68479AC-5A11-48EC-817D-E6FD822F0C9D}"/>
              </a:ext>
            </a:extLst>
          </p:cNvPr>
          <p:cNvSpPr/>
          <p:nvPr/>
        </p:nvSpPr>
        <p:spPr>
          <a:xfrm>
            <a:off x="5639665" y="279242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5511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6" y="74043"/>
            <a:ext cx="12031130" cy="395032"/>
          </a:xfrm>
        </p:spPr>
        <p:txBody>
          <a:bodyPr>
            <a:normAutofit fontScale="90000"/>
          </a:bodyPr>
          <a:lstStyle/>
          <a:p>
            <a:r>
              <a:rPr lang="en-US" dirty="0"/>
              <a:t>Promise (</a:t>
            </a:r>
            <a:r>
              <a:rPr lang="ru-RU" dirty="0" err="1"/>
              <a:t>Промисы</a:t>
            </a:r>
            <a:r>
              <a:rPr lang="ru-RU" dirty="0"/>
              <a:t>)</a:t>
            </a:r>
            <a:endParaRPr lang="en-US" dirty="0"/>
          </a:p>
        </p:txBody>
      </p:sp>
      <p:pic>
        <p:nvPicPr>
          <p:cNvPr id="4" name="Picture 3">
            <a:extLst>
              <a:ext uri="{FF2B5EF4-FFF2-40B4-BE49-F238E27FC236}">
                <a16:creationId xmlns:a16="http://schemas.microsoft.com/office/drawing/2014/main" id="{67B0F0D6-84DD-4F3B-83A8-CBBF7B1C83B3}"/>
              </a:ext>
            </a:extLst>
          </p:cNvPr>
          <p:cNvPicPr>
            <a:picLocks noChangeAspect="1"/>
          </p:cNvPicPr>
          <p:nvPr/>
        </p:nvPicPr>
        <p:blipFill>
          <a:blip r:embed="rId2"/>
          <a:stretch>
            <a:fillRect/>
          </a:stretch>
        </p:blipFill>
        <p:spPr>
          <a:xfrm>
            <a:off x="3166506" y="1827129"/>
            <a:ext cx="5372100" cy="17430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Box 10">
            <a:extLst>
              <a:ext uri="{FF2B5EF4-FFF2-40B4-BE49-F238E27FC236}">
                <a16:creationId xmlns:a16="http://schemas.microsoft.com/office/drawing/2014/main" id="{B61F9442-12F7-4774-9604-A88034E3859F}"/>
              </a:ext>
            </a:extLst>
          </p:cNvPr>
          <p:cNvSpPr txBox="1"/>
          <p:nvPr/>
        </p:nvSpPr>
        <p:spPr>
          <a:xfrm>
            <a:off x="437960" y="4163773"/>
            <a:ext cx="12031129" cy="646331"/>
          </a:xfrm>
          <a:prstGeom prst="rect">
            <a:avLst/>
          </a:prstGeom>
          <a:noFill/>
        </p:spPr>
        <p:txBody>
          <a:bodyPr wrap="square">
            <a:spAutoFit/>
          </a:bodyPr>
          <a:lstStyle/>
          <a:p>
            <a:r>
              <a:rPr lang="ru-RU" dirty="0"/>
              <a:t>Если что-то пошло не так, то программа не упадёт, а управление перейдёт к последней строчке с </a:t>
            </a:r>
            <a:r>
              <a:rPr lang="ru-RU" dirty="0" err="1">
                <a:solidFill>
                  <a:srgbClr val="EB5757"/>
                </a:solidFill>
                <a:effectLst/>
                <a:latin typeface="SFMono-Regular"/>
              </a:rPr>
              <a:t>catch</a:t>
            </a:r>
            <a:r>
              <a:rPr lang="ru-RU" dirty="0">
                <a:solidFill>
                  <a:srgbClr val="EB5757"/>
                </a:solidFill>
                <a:effectLst/>
                <a:latin typeface="SFMono-Regular"/>
              </a:rPr>
              <a:t>()</a:t>
            </a:r>
            <a:r>
              <a:rPr lang="ru-RU" dirty="0"/>
              <a:t>, причём независимо от того, в каком из запросов ошибка появится.</a:t>
            </a:r>
            <a:endParaRPr lang="en-US" dirty="0"/>
          </a:p>
        </p:txBody>
      </p:sp>
    </p:spTree>
    <p:extLst>
      <p:ext uri="{BB962C8B-B14F-4D97-AF65-F5344CB8AC3E}">
        <p14:creationId xmlns:p14="http://schemas.microsoft.com/office/powerpoint/2010/main" val="39005294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6" y="74043"/>
            <a:ext cx="12031130" cy="395032"/>
          </a:xfrm>
        </p:spPr>
        <p:txBody>
          <a:bodyPr>
            <a:normAutofit fontScale="90000"/>
          </a:bodyPr>
          <a:lstStyle/>
          <a:p>
            <a:r>
              <a:rPr lang="en-US" dirty="0"/>
              <a:t>Promise (</a:t>
            </a:r>
            <a:r>
              <a:rPr lang="ru-RU" dirty="0" err="1"/>
              <a:t>Промисы</a:t>
            </a:r>
            <a:r>
              <a:rPr lang="ru-RU" dirty="0"/>
              <a:t>)</a:t>
            </a:r>
            <a:endParaRPr lang="en-US" dirty="0"/>
          </a:p>
        </p:txBody>
      </p:sp>
      <p:sp>
        <p:nvSpPr>
          <p:cNvPr id="6" name="TextBox 5">
            <a:extLst>
              <a:ext uri="{FF2B5EF4-FFF2-40B4-BE49-F238E27FC236}">
                <a16:creationId xmlns:a16="http://schemas.microsoft.com/office/drawing/2014/main" id="{9962E3E9-34D9-49FF-845D-8F09BDB26CF1}"/>
              </a:ext>
            </a:extLst>
          </p:cNvPr>
          <p:cNvSpPr txBox="1"/>
          <p:nvPr/>
        </p:nvSpPr>
        <p:spPr>
          <a:xfrm>
            <a:off x="69826" y="731804"/>
            <a:ext cx="12031128" cy="646331"/>
          </a:xfrm>
          <a:prstGeom prst="rect">
            <a:avLst/>
          </a:prstGeom>
          <a:noFill/>
        </p:spPr>
        <p:txBody>
          <a:bodyPr wrap="square">
            <a:spAutoFit/>
          </a:bodyPr>
          <a:lstStyle/>
          <a:p>
            <a:r>
              <a:rPr lang="ru-RU" dirty="0"/>
              <a:t>Из </a:t>
            </a:r>
            <a:r>
              <a:rPr lang="ru-RU" dirty="0" err="1">
                <a:solidFill>
                  <a:srgbClr val="EB5757"/>
                </a:solidFill>
                <a:effectLst/>
                <a:latin typeface="SFMono-Regular"/>
              </a:rPr>
              <a:t>then</a:t>
            </a:r>
            <a:r>
              <a:rPr lang="ru-RU" dirty="0">
                <a:solidFill>
                  <a:srgbClr val="EB5757"/>
                </a:solidFill>
                <a:effectLst/>
                <a:latin typeface="SFMono-Regular"/>
              </a:rPr>
              <a:t>()</a:t>
            </a:r>
            <a:r>
              <a:rPr lang="ru-RU" dirty="0"/>
              <a:t> можно вернуть не </a:t>
            </a:r>
            <a:r>
              <a:rPr lang="ru-RU" dirty="0" err="1"/>
              <a:t>промис</a:t>
            </a:r>
            <a:r>
              <a:rPr lang="ru-RU" dirty="0"/>
              <a:t>, а обычное значение. Оно обернётся в </a:t>
            </a:r>
            <a:r>
              <a:rPr lang="ru-RU" dirty="0" err="1"/>
              <a:t>промис</a:t>
            </a:r>
            <a:r>
              <a:rPr lang="ru-RU" dirty="0"/>
              <a:t> самостоятельно и </a:t>
            </a:r>
            <a:r>
              <a:rPr lang="ru-RU" dirty="0" err="1"/>
              <a:t>прокинется</a:t>
            </a:r>
            <a:r>
              <a:rPr lang="ru-RU" dirty="0"/>
              <a:t> в следующий </a:t>
            </a:r>
            <a:r>
              <a:rPr lang="ru-RU" dirty="0" err="1">
                <a:solidFill>
                  <a:srgbClr val="EB5757"/>
                </a:solidFill>
                <a:effectLst/>
                <a:latin typeface="SFMono-Regular"/>
              </a:rPr>
              <a:t>then</a:t>
            </a:r>
            <a:r>
              <a:rPr lang="ru-RU" dirty="0">
                <a:solidFill>
                  <a:srgbClr val="EB5757"/>
                </a:solidFill>
                <a:effectLst/>
                <a:latin typeface="SFMono-Regular"/>
              </a:rPr>
              <a:t>()</a:t>
            </a:r>
            <a:r>
              <a:rPr lang="ru-RU" dirty="0"/>
              <a:t>:</a:t>
            </a:r>
            <a:endParaRPr lang="en-US" dirty="0"/>
          </a:p>
        </p:txBody>
      </p:sp>
      <p:pic>
        <p:nvPicPr>
          <p:cNvPr id="7" name="Picture 6">
            <a:extLst>
              <a:ext uri="{FF2B5EF4-FFF2-40B4-BE49-F238E27FC236}">
                <a16:creationId xmlns:a16="http://schemas.microsoft.com/office/drawing/2014/main" id="{CAF38869-19D0-45E5-8B2A-897E0FF85B60}"/>
              </a:ext>
            </a:extLst>
          </p:cNvPr>
          <p:cNvPicPr>
            <a:picLocks noChangeAspect="1"/>
          </p:cNvPicPr>
          <p:nvPr/>
        </p:nvPicPr>
        <p:blipFill>
          <a:blip r:embed="rId2"/>
          <a:stretch>
            <a:fillRect/>
          </a:stretch>
        </p:blipFill>
        <p:spPr>
          <a:xfrm>
            <a:off x="3193597" y="2438400"/>
            <a:ext cx="5543550" cy="1981200"/>
          </a:xfrm>
          <a:prstGeom prst="rect">
            <a:avLst/>
          </a:prstGeom>
        </p:spPr>
      </p:pic>
    </p:spTree>
    <p:extLst>
      <p:ext uri="{BB962C8B-B14F-4D97-AF65-F5344CB8AC3E}">
        <p14:creationId xmlns:p14="http://schemas.microsoft.com/office/powerpoint/2010/main" val="395631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6" y="74043"/>
            <a:ext cx="12031130" cy="395032"/>
          </a:xfrm>
        </p:spPr>
        <p:txBody>
          <a:bodyPr>
            <a:normAutofit fontScale="90000"/>
          </a:bodyPr>
          <a:lstStyle/>
          <a:p>
            <a:r>
              <a:rPr lang="en-US" dirty="0"/>
              <a:t>Promise (</a:t>
            </a:r>
            <a:r>
              <a:rPr lang="ru-RU" dirty="0" err="1"/>
              <a:t>Промисы</a:t>
            </a:r>
            <a:r>
              <a:rPr lang="ru-RU" dirty="0"/>
              <a:t>)</a:t>
            </a:r>
            <a:endParaRPr lang="en-US" dirty="0"/>
          </a:p>
        </p:txBody>
      </p:sp>
      <p:sp>
        <p:nvSpPr>
          <p:cNvPr id="9" name="TextBox 8">
            <a:extLst>
              <a:ext uri="{FF2B5EF4-FFF2-40B4-BE49-F238E27FC236}">
                <a16:creationId xmlns:a16="http://schemas.microsoft.com/office/drawing/2014/main" id="{1618627D-4DFD-481E-85D2-CC1E9E370D36}"/>
              </a:ext>
            </a:extLst>
          </p:cNvPr>
          <p:cNvSpPr txBox="1"/>
          <p:nvPr/>
        </p:nvSpPr>
        <p:spPr>
          <a:xfrm>
            <a:off x="69825" y="733739"/>
            <a:ext cx="12031129" cy="369332"/>
          </a:xfrm>
          <a:prstGeom prst="rect">
            <a:avLst/>
          </a:prstGeom>
          <a:noFill/>
        </p:spPr>
        <p:txBody>
          <a:bodyPr wrap="square">
            <a:spAutoFit/>
          </a:bodyPr>
          <a:lstStyle/>
          <a:p>
            <a:r>
              <a:rPr lang="ru-RU">
                <a:effectLst/>
              </a:rPr>
              <a:t>Промисификация</a:t>
            </a:r>
            <a:r>
              <a:rPr lang="ru-RU"/>
              <a:t> — когда асинхронную функциональность на колбэках превращали в промисы.</a:t>
            </a:r>
            <a:endParaRPr lang="en-US" dirty="0"/>
          </a:p>
        </p:txBody>
      </p:sp>
      <p:sp>
        <p:nvSpPr>
          <p:cNvPr id="11" name="TextBox 10">
            <a:extLst>
              <a:ext uri="{FF2B5EF4-FFF2-40B4-BE49-F238E27FC236}">
                <a16:creationId xmlns:a16="http://schemas.microsoft.com/office/drawing/2014/main" id="{3FBE4F4C-44E5-4E4B-85C0-3E84C31587C9}"/>
              </a:ext>
            </a:extLst>
          </p:cNvPr>
          <p:cNvSpPr txBox="1"/>
          <p:nvPr/>
        </p:nvSpPr>
        <p:spPr>
          <a:xfrm>
            <a:off x="69824" y="1396825"/>
            <a:ext cx="12031129" cy="2541080"/>
          </a:xfrm>
          <a:prstGeom prst="rect">
            <a:avLst/>
          </a:prstGeom>
          <a:noFill/>
        </p:spPr>
        <p:txBody>
          <a:bodyPr wrap="square">
            <a:spAutoFit/>
          </a:bodyPr>
          <a:lstStyle/>
          <a:p>
            <a:pPr>
              <a:lnSpc>
                <a:spcPct val="150000"/>
              </a:lnSpc>
            </a:pPr>
            <a:r>
              <a:rPr lang="ru-RU" i="1" dirty="0"/>
              <a:t>Недостатки </a:t>
            </a:r>
            <a:r>
              <a:rPr lang="ru-RU" i="1" dirty="0" err="1"/>
              <a:t>промисов</a:t>
            </a:r>
            <a:r>
              <a:rPr lang="ru-RU" i="1" dirty="0"/>
              <a:t>:</a:t>
            </a:r>
          </a:p>
          <a:p>
            <a:pPr marL="285750" indent="-285750">
              <a:lnSpc>
                <a:spcPct val="150000"/>
              </a:lnSpc>
              <a:buFont typeface="Arial" panose="020B0604020202020204" pitchFamily="34" charset="0"/>
              <a:buChar char="•"/>
            </a:pPr>
            <a:r>
              <a:rPr lang="ru-RU" dirty="0"/>
              <a:t>Код не такой лаконичный, как мог быть. </a:t>
            </a:r>
          </a:p>
          <a:p>
            <a:pPr marL="285750" indent="-285750">
              <a:lnSpc>
                <a:spcPct val="150000"/>
              </a:lnSpc>
              <a:buFont typeface="Arial" panose="020B0604020202020204" pitchFamily="34" charset="0"/>
              <a:buChar char="•"/>
            </a:pPr>
            <a:r>
              <a:rPr lang="ru-RU" dirty="0"/>
              <a:t>В цепочке </a:t>
            </a:r>
            <a:r>
              <a:rPr lang="ru-RU" dirty="0" err="1"/>
              <a:t>промисов</a:t>
            </a:r>
            <a:r>
              <a:rPr lang="ru-RU" dirty="0"/>
              <a:t>, как на примере (со стрелочными функциями), невозможно выставить </a:t>
            </a:r>
            <a:r>
              <a:rPr lang="ru-RU" dirty="0" err="1"/>
              <a:t>брейкпоинт</a:t>
            </a:r>
            <a:r>
              <a:rPr lang="ru-RU" dirty="0"/>
              <a:t>, потому что нет тела функции. Приходится раскрывать функцию.</a:t>
            </a:r>
          </a:p>
          <a:p>
            <a:pPr marL="285750" indent="-285750">
              <a:lnSpc>
                <a:spcPct val="150000"/>
              </a:lnSpc>
              <a:buFont typeface="Arial" panose="020B0604020202020204" pitchFamily="34" charset="0"/>
              <a:buChar char="•"/>
            </a:pPr>
            <a:r>
              <a:rPr lang="ru-RU" dirty="0"/>
              <a:t>Стек ошибок может содержать в себе </a:t>
            </a:r>
            <a:r>
              <a:rPr lang="ru-RU" dirty="0" err="1">
                <a:solidFill>
                  <a:srgbClr val="EB5757"/>
                </a:solidFill>
                <a:effectLst/>
                <a:latin typeface="SFMono-Regular"/>
              </a:rPr>
              <a:t>then.then.then.then</a:t>
            </a:r>
            <a:r>
              <a:rPr lang="ru-RU" dirty="0">
                <a:solidFill>
                  <a:srgbClr val="EB5757"/>
                </a:solidFill>
                <a:effectLst/>
                <a:latin typeface="SFMono-Regular"/>
              </a:rPr>
              <a:t>...</a:t>
            </a:r>
            <a:r>
              <a:rPr lang="ru-RU" dirty="0"/>
              <a:t>.</a:t>
            </a:r>
          </a:p>
          <a:p>
            <a:pPr marL="285750" indent="-285750">
              <a:lnSpc>
                <a:spcPct val="150000"/>
              </a:lnSpc>
              <a:buFont typeface="Arial" panose="020B0604020202020204" pitchFamily="34" charset="0"/>
              <a:buChar char="•"/>
            </a:pPr>
            <a:r>
              <a:rPr lang="ru-RU" dirty="0"/>
              <a:t>Вложенные условия сильно увеличивают количество кода и ухудшают читаемость.</a:t>
            </a:r>
            <a:endParaRPr lang="en-US" dirty="0"/>
          </a:p>
        </p:txBody>
      </p:sp>
      <p:sp>
        <p:nvSpPr>
          <p:cNvPr id="13" name="TextBox 12">
            <a:extLst>
              <a:ext uri="{FF2B5EF4-FFF2-40B4-BE49-F238E27FC236}">
                <a16:creationId xmlns:a16="http://schemas.microsoft.com/office/drawing/2014/main" id="{B2B8FC76-6B1C-4CC0-B6A6-9B418BF24C96}"/>
              </a:ext>
            </a:extLst>
          </p:cNvPr>
          <p:cNvSpPr txBox="1"/>
          <p:nvPr/>
        </p:nvSpPr>
        <p:spPr>
          <a:xfrm>
            <a:off x="69823" y="4628845"/>
            <a:ext cx="12031129" cy="369332"/>
          </a:xfrm>
          <a:prstGeom prst="rect">
            <a:avLst/>
          </a:prstGeom>
          <a:noFill/>
        </p:spPr>
        <p:txBody>
          <a:bodyPr wrap="square">
            <a:spAutoFit/>
          </a:bodyPr>
          <a:lstStyle/>
          <a:p>
            <a:r>
              <a:rPr lang="ru-RU" dirty="0"/>
              <a:t>Для решения этих проблем придумали асинхронные функции.</a:t>
            </a:r>
            <a:endParaRPr lang="en-US" dirty="0"/>
          </a:p>
        </p:txBody>
      </p:sp>
    </p:spTree>
    <p:extLst>
      <p:ext uri="{BB962C8B-B14F-4D97-AF65-F5344CB8AC3E}">
        <p14:creationId xmlns:p14="http://schemas.microsoft.com/office/powerpoint/2010/main" val="3894668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6" y="74043"/>
            <a:ext cx="12031130" cy="395032"/>
          </a:xfrm>
        </p:spPr>
        <p:txBody>
          <a:bodyPr>
            <a:normAutofit fontScale="90000"/>
          </a:bodyPr>
          <a:lstStyle/>
          <a:p>
            <a:r>
              <a:rPr lang="ru-RU" dirty="0"/>
              <a:t>Асинхронные функции (</a:t>
            </a:r>
            <a:r>
              <a:rPr lang="en-US" dirty="0"/>
              <a:t>async/await)</a:t>
            </a:r>
          </a:p>
        </p:txBody>
      </p:sp>
      <p:sp>
        <p:nvSpPr>
          <p:cNvPr id="7" name="TextBox 6">
            <a:extLst>
              <a:ext uri="{FF2B5EF4-FFF2-40B4-BE49-F238E27FC236}">
                <a16:creationId xmlns:a16="http://schemas.microsoft.com/office/drawing/2014/main" id="{3D7547B9-EE68-4178-AA80-4A88C30E4415}"/>
              </a:ext>
            </a:extLst>
          </p:cNvPr>
          <p:cNvSpPr txBox="1"/>
          <p:nvPr/>
        </p:nvSpPr>
        <p:spPr>
          <a:xfrm>
            <a:off x="69826" y="650611"/>
            <a:ext cx="12031130" cy="646331"/>
          </a:xfrm>
          <a:prstGeom prst="rect">
            <a:avLst/>
          </a:prstGeom>
          <a:noFill/>
        </p:spPr>
        <p:txBody>
          <a:bodyPr wrap="square">
            <a:spAutoFit/>
          </a:bodyPr>
          <a:lstStyle/>
          <a:p>
            <a:r>
              <a:rPr lang="ru-RU" b="1" dirty="0">
                <a:effectLst/>
              </a:rPr>
              <a:t>Асинхронные функции</a:t>
            </a:r>
            <a:r>
              <a:rPr lang="ru-RU" dirty="0"/>
              <a:t> — функции, которые возвращают </a:t>
            </a:r>
            <a:r>
              <a:rPr lang="ru-RU" dirty="0" err="1"/>
              <a:t>промисы</a:t>
            </a:r>
            <a:r>
              <a:rPr lang="ru-RU" dirty="0"/>
              <a:t>. Асинхронная функция помечается специальным ключевым словом </a:t>
            </a:r>
            <a:r>
              <a:rPr lang="ru-RU" dirty="0" err="1">
                <a:solidFill>
                  <a:srgbClr val="EB5757"/>
                </a:solidFill>
                <a:effectLst/>
                <a:latin typeface="SFMono-Regular"/>
              </a:rPr>
              <a:t>async</a:t>
            </a:r>
            <a:endParaRPr lang="en-US" dirty="0"/>
          </a:p>
        </p:txBody>
      </p:sp>
      <p:pic>
        <p:nvPicPr>
          <p:cNvPr id="5" name="Picture 4">
            <a:extLst>
              <a:ext uri="{FF2B5EF4-FFF2-40B4-BE49-F238E27FC236}">
                <a16:creationId xmlns:a16="http://schemas.microsoft.com/office/drawing/2014/main" id="{C9EFE051-26D7-4D04-AA11-B4A69F79E9D1}"/>
              </a:ext>
            </a:extLst>
          </p:cNvPr>
          <p:cNvPicPr>
            <a:picLocks noChangeAspect="1"/>
          </p:cNvPicPr>
          <p:nvPr/>
        </p:nvPicPr>
        <p:blipFill>
          <a:blip r:embed="rId2"/>
          <a:stretch>
            <a:fillRect/>
          </a:stretch>
        </p:blipFill>
        <p:spPr>
          <a:xfrm>
            <a:off x="3784950" y="1387495"/>
            <a:ext cx="2828925" cy="19335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a:extLst>
              <a:ext uri="{FF2B5EF4-FFF2-40B4-BE49-F238E27FC236}">
                <a16:creationId xmlns:a16="http://schemas.microsoft.com/office/drawing/2014/main" id="{5DFE040A-0BA2-4F07-A330-1C6A6BC7F19E}"/>
              </a:ext>
            </a:extLst>
          </p:cNvPr>
          <p:cNvSpPr txBox="1"/>
          <p:nvPr/>
        </p:nvSpPr>
        <p:spPr>
          <a:xfrm>
            <a:off x="69825" y="3718449"/>
            <a:ext cx="12031129" cy="646331"/>
          </a:xfrm>
          <a:prstGeom prst="rect">
            <a:avLst/>
          </a:prstGeom>
          <a:noFill/>
        </p:spPr>
        <p:txBody>
          <a:bodyPr wrap="square">
            <a:spAutoFit/>
          </a:bodyPr>
          <a:lstStyle/>
          <a:p>
            <a:r>
              <a:rPr lang="ru-RU" dirty="0"/>
              <a:t>Они </a:t>
            </a:r>
            <a:r>
              <a:rPr lang="ru-RU" i="1" dirty="0">
                <a:effectLst/>
              </a:rPr>
              <a:t>всегда</a:t>
            </a:r>
            <a:r>
              <a:rPr lang="ru-RU" dirty="0"/>
              <a:t> возвращают </a:t>
            </a:r>
            <a:r>
              <a:rPr lang="ru-RU" dirty="0" err="1"/>
              <a:t>Промис</a:t>
            </a:r>
            <a:r>
              <a:rPr lang="ru-RU" dirty="0"/>
              <a:t>. Даже если мы явно этого не указывали, как в примерах выше, при вызове они всё равно вернут </a:t>
            </a:r>
            <a:r>
              <a:rPr lang="ru-RU" dirty="0" err="1"/>
              <a:t>промис</a:t>
            </a:r>
            <a:r>
              <a:rPr lang="ru-RU" dirty="0"/>
              <a:t>.</a:t>
            </a:r>
            <a:endParaRPr lang="en-US" dirty="0"/>
          </a:p>
        </p:txBody>
      </p:sp>
      <p:pic>
        <p:nvPicPr>
          <p:cNvPr id="10" name="Picture 9">
            <a:extLst>
              <a:ext uri="{FF2B5EF4-FFF2-40B4-BE49-F238E27FC236}">
                <a16:creationId xmlns:a16="http://schemas.microsoft.com/office/drawing/2014/main" id="{FE1BE168-74E5-450B-B456-E5D5177AA9FC}"/>
              </a:ext>
            </a:extLst>
          </p:cNvPr>
          <p:cNvPicPr>
            <a:picLocks noChangeAspect="1"/>
          </p:cNvPicPr>
          <p:nvPr/>
        </p:nvPicPr>
        <p:blipFill>
          <a:blip r:embed="rId3"/>
          <a:stretch>
            <a:fillRect/>
          </a:stretch>
        </p:blipFill>
        <p:spPr>
          <a:xfrm>
            <a:off x="3713512" y="4452937"/>
            <a:ext cx="2971800" cy="1609725"/>
          </a:xfrm>
          <a:prstGeom prst="rect">
            <a:avLst/>
          </a:prstGeom>
        </p:spPr>
      </p:pic>
    </p:spTree>
    <p:extLst>
      <p:ext uri="{BB962C8B-B14F-4D97-AF65-F5344CB8AC3E}">
        <p14:creationId xmlns:p14="http://schemas.microsoft.com/office/powerpoint/2010/main" val="945444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6" y="74043"/>
            <a:ext cx="12031130" cy="395032"/>
          </a:xfrm>
        </p:spPr>
        <p:txBody>
          <a:bodyPr>
            <a:normAutofit fontScale="90000"/>
          </a:bodyPr>
          <a:lstStyle/>
          <a:p>
            <a:r>
              <a:rPr lang="ru-RU" dirty="0"/>
              <a:t>Асинхронные функции (</a:t>
            </a:r>
            <a:r>
              <a:rPr lang="en-US" dirty="0"/>
              <a:t>async/await)</a:t>
            </a:r>
          </a:p>
        </p:txBody>
      </p:sp>
      <p:pic>
        <p:nvPicPr>
          <p:cNvPr id="4" name="Picture 3">
            <a:extLst>
              <a:ext uri="{FF2B5EF4-FFF2-40B4-BE49-F238E27FC236}">
                <a16:creationId xmlns:a16="http://schemas.microsoft.com/office/drawing/2014/main" id="{9D256A50-DF42-4ABD-8BCD-7FDC60C9D6F5}"/>
              </a:ext>
            </a:extLst>
          </p:cNvPr>
          <p:cNvPicPr>
            <a:picLocks noChangeAspect="1"/>
          </p:cNvPicPr>
          <p:nvPr/>
        </p:nvPicPr>
        <p:blipFill>
          <a:blip r:embed="rId2"/>
          <a:stretch>
            <a:fillRect/>
          </a:stretch>
        </p:blipFill>
        <p:spPr>
          <a:xfrm>
            <a:off x="3376643" y="2656208"/>
            <a:ext cx="4562475" cy="16859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Box 10">
            <a:extLst>
              <a:ext uri="{FF2B5EF4-FFF2-40B4-BE49-F238E27FC236}">
                <a16:creationId xmlns:a16="http://schemas.microsoft.com/office/drawing/2014/main" id="{C7C3DF1A-0B5F-4494-A8A5-BF342B5E76DB}"/>
              </a:ext>
            </a:extLst>
          </p:cNvPr>
          <p:cNvSpPr txBox="1"/>
          <p:nvPr/>
        </p:nvSpPr>
        <p:spPr>
          <a:xfrm>
            <a:off x="160871" y="1616517"/>
            <a:ext cx="11940085" cy="646331"/>
          </a:xfrm>
          <a:prstGeom prst="rect">
            <a:avLst/>
          </a:prstGeom>
          <a:noFill/>
        </p:spPr>
        <p:txBody>
          <a:bodyPr wrap="square">
            <a:spAutoFit/>
          </a:bodyPr>
          <a:lstStyle/>
          <a:p>
            <a:r>
              <a:rPr lang="ru-RU" dirty="0"/>
              <a:t>Внутри асинхронных функций можно вызывать другие асинхронные функции, без каких-либо </a:t>
            </a:r>
            <a:r>
              <a:rPr lang="ru-RU" dirty="0" err="1">
                <a:solidFill>
                  <a:srgbClr val="EB5757"/>
                </a:solidFill>
                <a:effectLst/>
                <a:latin typeface="SFMono-Regular"/>
              </a:rPr>
              <a:t>then</a:t>
            </a:r>
            <a:r>
              <a:rPr lang="ru-RU" dirty="0">
                <a:solidFill>
                  <a:srgbClr val="EB5757"/>
                </a:solidFill>
                <a:effectLst/>
                <a:latin typeface="SFMono-Regular"/>
              </a:rPr>
              <a:t>()</a:t>
            </a:r>
            <a:r>
              <a:rPr lang="ru-RU" dirty="0"/>
              <a:t> или </a:t>
            </a:r>
            <a:r>
              <a:rPr lang="ru-RU" dirty="0" err="1"/>
              <a:t>колбэков</a:t>
            </a:r>
            <a:r>
              <a:rPr lang="ru-RU" dirty="0"/>
              <a:t>, с помощью ключевого слова </a:t>
            </a:r>
            <a:r>
              <a:rPr lang="ru-RU" dirty="0" err="1">
                <a:solidFill>
                  <a:srgbClr val="EB5757"/>
                </a:solidFill>
                <a:effectLst/>
                <a:latin typeface="SFMono-Regular"/>
              </a:rPr>
              <a:t>await</a:t>
            </a:r>
            <a:r>
              <a:rPr lang="ru-RU" dirty="0"/>
              <a:t>.</a:t>
            </a:r>
            <a:endParaRPr lang="en-US" dirty="0"/>
          </a:p>
        </p:txBody>
      </p:sp>
    </p:spTree>
    <p:extLst>
      <p:ext uri="{BB962C8B-B14F-4D97-AF65-F5344CB8AC3E}">
        <p14:creationId xmlns:p14="http://schemas.microsoft.com/office/powerpoint/2010/main" val="47272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6" y="74043"/>
            <a:ext cx="12031130" cy="395032"/>
          </a:xfrm>
        </p:spPr>
        <p:txBody>
          <a:bodyPr>
            <a:normAutofit fontScale="90000"/>
          </a:bodyPr>
          <a:lstStyle/>
          <a:p>
            <a:r>
              <a:rPr lang="ru-RU" dirty="0"/>
              <a:t>Асинхронные функции (</a:t>
            </a:r>
            <a:r>
              <a:rPr lang="en-US" dirty="0"/>
              <a:t>async/await)</a:t>
            </a:r>
          </a:p>
        </p:txBody>
      </p:sp>
      <p:sp>
        <p:nvSpPr>
          <p:cNvPr id="6" name="TextBox 5">
            <a:extLst>
              <a:ext uri="{FF2B5EF4-FFF2-40B4-BE49-F238E27FC236}">
                <a16:creationId xmlns:a16="http://schemas.microsoft.com/office/drawing/2014/main" id="{7B2A5CA8-2D67-4A49-B59F-CAE0B9AAD0C3}"/>
              </a:ext>
            </a:extLst>
          </p:cNvPr>
          <p:cNvSpPr txBox="1"/>
          <p:nvPr/>
        </p:nvSpPr>
        <p:spPr>
          <a:xfrm>
            <a:off x="69826" y="705983"/>
            <a:ext cx="6095010" cy="369332"/>
          </a:xfrm>
          <a:prstGeom prst="rect">
            <a:avLst/>
          </a:prstGeom>
          <a:noFill/>
        </p:spPr>
        <p:txBody>
          <a:bodyPr wrap="square">
            <a:spAutoFit/>
          </a:bodyPr>
          <a:lstStyle/>
          <a:p>
            <a:r>
              <a:rPr lang="ru-RU" dirty="0">
                <a:effectLst/>
              </a:rPr>
              <a:t>Плюсы </a:t>
            </a:r>
            <a:r>
              <a:rPr lang="en-US" dirty="0">
                <a:solidFill>
                  <a:srgbClr val="EB5757"/>
                </a:solidFill>
                <a:effectLst/>
                <a:latin typeface="SFMono-Regular"/>
              </a:rPr>
              <a:t>async/await</a:t>
            </a:r>
            <a:r>
              <a:rPr lang="ru-RU" dirty="0">
                <a:solidFill>
                  <a:srgbClr val="EB5757"/>
                </a:solidFill>
                <a:effectLst/>
                <a:latin typeface="SFMono-Regular"/>
              </a:rPr>
              <a:t>:</a:t>
            </a:r>
            <a:endParaRPr lang="en-US" dirty="0"/>
          </a:p>
        </p:txBody>
      </p:sp>
      <p:sp>
        <p:nvSpPr>
          <p:cNvPr id="8" name="TextBox 7">
            <a:extLst>
              <a:ext uri="{FF2B5EF4-FFF2-40B4-BE49-F238E27FC236}">
                <a16:creationId xmlns:a16="http://schemas.microsoft.com/office/drawing/2014/main" id="{A5E938FD-6B16-4663-944D-298FD4AEE0AF}"/>
              </a:ext>
            </a:extLst>
          </p:cNvPr>
          <p:cNvSpPr txBox="1"/>
          <p:nvPr/>
        </p:nvSpPr>
        <p:spPr>
          <a:xfrm>
            <a:off x="69825" y="1216761"/>
            <a:ext cx="12031129" cy="5539978"/>
          </a:xfrm>
          <a:prstGeom prst="rect">
            <a:avLst/>
          </a:prstGeom>
          <a:noFill/>
        </p:spPr>
        <p:txBody>
          <a:bodyPr wrap="square">
            <a:spAutoFit/>
          </a:bodyPr>
          <a:lstStyle/>
          <a:p>
            <a:pPr marL="342900" indent="-342900">
              <a:buFont typeface="+mj-lt"/>
              <a:buAutoNum type="arabicPeriod"/>
            </a:pPr>
            <a:r>
              <a:rPr lang="ru-RU" b="1" dirty="0">
                <a:effectLst/>
              </a:rPr>
              <a:t>Код чище и короче.</a:t>
            </a:r>
            <a:r>
              <a:rPr lang="ru-RU" dirty="0"/>
              <a:t> У нас больше нет цепочек из </a:t>
            </a:r>
            <a:r>
              <a:rPr lang="ru-RU" dirty="0" err="1">
                <a:solidFill>
                  <a:srgbClr val="EB5757"/>
                </a:solidFill>
                <a:effectLst/>
                <a:latin typeface="SFMono-Regular"/>
              </a:rPr>
              <a:t>then</a:t>
            </a:r>
            <a:r>
              <a:rPr lang="ru-RU" dirty="0">
                <a:solidFill>
                  <a:srgbClr val="EB5757"/>
                </a:solidFill>
                <a:effectLst/>
                <a:latin typeface="SFMono-Regular"/>
              </a:rPr>
              <a:t>()</a:t>
            </a:r>
            <a:r>
              <a:rPr lang="ru-RU" dirty="0"/>
              <a:t>, вместо этого мы получаем плоскую структуру, которая по виду похожа на синхронный код. Условия и вложенные конструкции становятся чище и проще читаются.</a:t>
            </a:r>
          </a:p>
          <a:p>
            <a:pPr marL="342900" indent="-342900">
              <a:buFont typeface="+mj-lt"/>
              <a:buAutoNum type="arabicPeriod"/>
            </a:pPr>
            <a:r>
              <a:rPr lang="ru-RU" b="1" dirty="0">
                <a:effectLst/>
              </a:rPr>
              <a:t>Мы можем обрабатывать ошибки с </a:t>
            </a:r>
            <a:r>
              <a:rPr lang="ru-RU" b="1" dirty="0" err="1">
                <a:solidFill>
                  <a:srgbClr val="EB5757"/>
                </a:solidFill>
                <a:effectLst/>
                <a:latin typeface="SFMono-Regular"/>
              </a:rPr>
              <a:t>try-catch</a:t>
            </a:r>
            <a:r>
              <a:rPr lang="ru-RU" b="1" dirty="0">
                <a:effectLst/>
              </a:rPr>
              <a:t>. </a:t>
            </a:r>
            <a:r>
              <a:rPr lang="ru-RU" dirty="0"/>
              <a:t>Как и с синхронным кодом, обработка ошибок сводится к оборачиванию опасных операций в </a:t>
            </a:r>
            <a:r>
              <a:rPr lang="ru-RU" dirty="0" err="1">
                <a:solidFill>
                  <a:srgbClr val="EB5757"/>
                </a:solidFill>
                <a:effectLst/>
                <a:latin typeface="SFMono-Regular"/>
              </a:rPr>
              <a:t>try-catch</a:t>
            </a:r>
            <a:r>
              <a:rPr lang="ru-RU" dirty="0"/>
              <a:t>.</a:t>
            </a:r>
          </a:p>
          <a:p>
            <a:pPr marL="800100" lvl="1" indent="-342900">
              <a:buFont typeface="+mj-lt"/>
              <a:buAutoNum type="arabicPeriod"/>
            </a:pPr>
            <a:endParaRPr lang="ru-RU" sz="1200" i="1" dirty="0">
              <a:effectLst/>
            </a:endParaRPr>
          </a:p>
          <a:p>
            <a:pPr lvl="1"/>
            <a:endParaRPr lang="ru-RU" sz="1200" i="1" dirty="0">
              <a:effectLst/>
            </a:endParaRPr>
          </a:p>
          <a:p>
            <a:pPr lvl="1"/>
            <a:endParaRPr lang="ru-RU" sz="1200" i="1" dirty="0"/>
          </a:p>
          <a:p>
            <a:pPr lvl="1"/>
            <a:endParaRPr lang="ru-RU" sz="1200" i="1" dirty="0">
              <a:effectLst/>
            </a:endParaRPr>
          </a:p>
          <a:p>
            <a:pPr lvl="1"/>
            <a:endParaRPr lang="ru-RU" sz="1200" i="1" dirty="0"/>
          </a:p>
          <a:p>
            <a:pPr lvl="1"/>
            <a:endParaRPr lang="ru-RU" sz="1200" i="1" dirty="0">
              <a:effectLst/>
            </a:endParaRPr>
          </a:p>
          <a:p>
            <a:pPr lvl="1"/>
            <a:endParaRPr lang="ru-RU" sz="1200" i="1" dirty="0"/>
          </a:p>
          <a:p>
            <a:pPr lvl="1"/>
            <a:endParaRPr lang="ru-RU" sz="1200" i="1" dirty="0">
              <a:effectLst/>
            </a:endParaRPr>
          </a:p>
          <a:p>
            <a:pPr lvl="1"/>
            <a:endParaRPr lang="ru-RU" sz="1200" i="1" dirty="0"/>
          </a:p>
          <a:p>
            <a:pPr lvl="1"/>
            <a:endParaRPr lang="ru-RU" sz="1200" i="1" dirty="0">
              <a:effectLst/>
            </a:endParaRPr>
          </a:p>
          <a:p>
            <a:pPr lvl="1"/>
            <a:endParaRPr lang="ru-RU" sz="1200" i="1" dirty="0"/>
          </a:p>
          <a:p>
            <a:pPr lvl="1"/>
            <a:endParaRPr lang="ru-RU" sz="1200" i="1" dirty="0">
              <a:effectLst/>
            </a:endParaRPr>
          </a:p>
          <a:p>
            <a:pPr lvl="1"/>
            <a:endParaRPr lang="ru-RU" sz="1200" i="1" dirty="0"/>
          </a:p>
          <a:p>
            <a:pPr lvl="1"/>
            <a:endParaRPr lang="ru-RU" sz="1200" i="1" dirty="0">
              <a:effectLst/>
            </a:endParaRPr>
          </a:p>
          <a:p>
            <a:pPr lvl="1"/>
            <a:endParaRPr lang="ru-RU" sz="1200" i="1" dirty="0"/>
          </a:p>
          <a:p>
            <a:pPr lvl="1"/>
            <a:endParaRPr lang="ru-RU" sz="1200" i="1" dirty="0"/>
          </a:p>
          <a:p>
            <a:pPr lvl="1"/>
            <a:r>
              <a:rPr lang="ru-RU" sz="1200" i="1" dirty="0">
                <a:effectLst/>
              </a:rPr>
              <a:t>При этом в отличие от </a:t>
            </a:r>
            <a:r>
              <a:rPr lang="ru-RU" sz="1200" i="1" dirty="0">
                <a:solidFill>
                  <a:srgbClr val="EB5757"/>
                </a:solidFill>
                <a:effectLst/>
                <a:latin typeface="SFMono-Regular"/>
              </a:rPr>
              <a:t>.</a:t>
            </a:r>
            <a:r>
              <a:rPr lang="ru-RU" sz="1200" i="1" dirty="0" err="1">
                <a:solidFill>
                  <a:srgbClr val="EB5757"/>
                </a:solidFill>
                <a:effectLst/>
                <a:latin typeface="SFMono-Regular"/>
              </a:rPr>
              <a:t>catch</a:t>
            </a:r>
            <a:r>
              <a:rPr lang="ru-RU" sz="1200" i="1" dirty="0">
                <a:solidFill>
                  <a:srgbClr val="EB5757"/>
                </a:solidFill>
                <a:effectLst/>
                <a:latin typeface="SFMono-Regular"/>
              </a:rPr>
              <a:t>()</a:t>
            </a:r>
            <a:r>
              <a:rPr lang="ru-RU" sz="1200" i="1" dirty="0">
                <a:effectLst/>
              </a:rPr>
              <a:t> </a:t>
            </a:r>
            <a:r>
              <a:rPr lang="ru-RU" sz="1200" i="1" dirty="0" err="1">
                <a:effectLst/>
              </a:rPr>
              <a:t>промисов</a:t>
            </a:r>
            <a:r>
              <a:rPr lang="ru-RU" sz="1200" i="1" dirty="0">
                <a:effectLst/>
              </a:rPr>
              <a:t>, </a:t>
            </a:r>
            <a:r>
              <a:rPr lang="ru-RU" sz="1200" i="1" dirty="0" err="1">
                <a:effectLst/>
              </a:rPr>
              <a:t>try-catch</a:t>
            </a:r>
            <a:r>
              <a:rPr lang="ru-RU" sz="1200" i="1" dirty="0">
                <a:effectLst/>
              </a:rPr>
              <a:t> поймает не только ошибки, которые были внутри асинхронных функций, но также и ошибки, которые возникли во время обычных синхронных операций</a:t>
            </a:r>
            <a:endParaRPr lang="ru-RU" sz="1200" b="1" i="1" dirty="0">
              <a:effectLst/>
            </a:endParaRPr>
          </a:p>
          <a:p>
            <a:pPr marL="342900" indent="-342900">
              <a:buFont typeface="+mj-lt"/>
              <a:buAutoNum type="arabicPeriod"/>
            </a:pPr>
            <a:endParaRPr lang="ru-RU" sz="1200" b="1" i="1" dirty="0"/>
          </a:p>
          <a:p>
            <a:pPr marL="342900" indent="-342900">
              <a:buFont typeface="+mj-lt"/>
              <a:buAutoNum type="arabicPeriod"/>
            </a:pPr>
            <a:endParaRPr lang="ru-RU" sz="1200" b="1" i="1" dirty="0">
              <a:effectLst/>
            </a:endParaRPr>
          </a:p>
          <a:p>
            <a:pPr marL="342900" indent="-342900">
              <a:buFont typeface="+mj-lt"/>
              <a:buAutoNum type="arabicPeriod"/>
            </a:pPr>
            <a:r>
              <a:rPr lang="ru-RU" sz="1200" b="1" dirty="0">
                <a:effectLst/>
              </a:rPr>
              <a:t>Можно ставить </a:t>
            </a:r>
            <a:r>
              <a:rPr lang="ru-RU" sz="1200" b="1" dirty="0" err="1">
                <a:effectLst/>
              </a:rPr>
              <a:t>брейкпоинты</a:t>
            </a:r>
            <a:r>
              <a:rPr lang="ru-RU" sz="1200" b="1" dirty="0">
                <a:effectLst/>
              </a:rPr>
              <a:t> (точки останова). </a:t>
            </a:r>
            <a:r>
              <a:rPr lang="ru-RU" sz="1200" dirty="0"/>
              <a:t>Для отладки мы можем поставить </a:t>
            </a:r>
            <a:r>
              <a:rPr lang="ru-RU" sz="1200" dirty="0" err="1"/>
              <a:t>брейкпоинт</a:t>
            </a:r>
            <a:r>
              <a:rPr lang="ru-RU" sz="1200" dirty="0"/>
              <a:t> куда угодно, он сработает.</a:t>
            </a:r>
            <a:endParaRPr lang="ru-RU" sz="1200" i="1" dirty="0"/>
          </a:p>
          <a:p>
            <a:endParaRPr lang="en-US" dirty="0"/>
          </a:p>
        </p:txBody>
      </p:sp>
      <p:pic>
        <p:nvPicPr>
          <p:cNvPr id="9" name="Picture 8">
            <a:extLst>
              <a:ext uri="{FF2B5EF4-FFF2-40B4-BE49-F238E27FC236}">
                <a16:creationId xmlns:a16="http://schemas.microsoft.com/office/drawing/2014/main" id="{E3FDEB63-D1C4-43D9-B7BC-2ED3D57176FB}"/>
              </a:ext>
            </a:extLst>
          </p:cNvPr>
          <p:cNvPicPr>
            <a:picLocks noChangeAspect="1"/>
          </p:cNvPicPr>
          <p:nvPr/>
        </p:nvPicPr>
        <p:blipFill>
          <a:blip r:embed="rId2"/>
          <a:stretch>
            <a:fillRect/>
          </a:stretch>
        </p:blipFill>
        <p:spPr>
          <a:xfrm>
            <a:off x="3117331" y="2385470"/>
            <a:ext cx="5105400" cy="2857500"/>
          </a:xfrm>
          <a:prstGeom prst="rect">
            <a:avLst/>
          </a:prstGeom>
        </p:spPr>
      </p:pic>
    </p:spTree>
    <p:extLst>
      <p:ext uri="{BB962C8B-B14F-4D97-AF65-F5344CB8AC3E}">
        <p14:creationId xmlns:p14="http://schemas.microsoft.com/office/powerpoint/2010/main" val="23416724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6" y="74043"/>
            <a:ext cx="12031130" cy="395032"/>
          </a:xfrm>
        </p:spPr>
        <p:txBody>
          <a:bodyPr>
            <a:normAutofit fontScale="90000"/>
          </a:bodyPr>
          <a:lstStyle/>
          <a:p>
            <a:r>
              <a:rPr lang="ru-RU" dirty="0"/>
              <a:t>Сетевые запросы и взаимодействие с сервером</a:t>
            </a:r>
            <a:endParaRPr lang="en-US" dirty="0"/>
          </a:p>
        </p:txBody>
      </p:sp>
      <p:sp>
        <p:nvSpPr>
          <p:cNvPr id="7" name="TextBox 6">
            <a:extLst>
              <a:ext uri="{FF2B5EF4-FFF2-40B4-BE49-F238E27FC236}">
                <a16:creationId xmlns:a16="http://schemas.microsoft.com/office/drawing/2014/main" id="{C5CF7802-AAAE-4AA0-B4D6-58E8149CFB30}"/>
              </a:ext>
            </a:extLst>
          </p:cNvPr>
          <p:cNvSpPr txBox="1"/>
          <p:nvPr/>
        </p:nvSpPr>
        <p:spPr>
          <a:xfrm>
            <a:off x="107154" y="624029"/>
            <a:ext cx="11977691" cy="1477328"/>
          </a:xfrm>
          <a:prstGeom prst="rect">
            <a:avLst/>
          </a:prstGeom>
          <a:noFill/>
        </p:spPr>
        <p:txBody>
          <a:bodyPr wrap="square">
            <a:spAutoFit/>
          </a:bodyPr>
          <a:lstStyle/>
          <a:p>
            <a:r>
              <a:rPr lang="ru-RU" dirty="0"/>
              <a:t>Мы можем использовать сетевой запрос, чтобы:</a:t>
            </a:r>
          </a:p>
          <a:p>
            <a:pPr marL="285750" indent="-285750">
              <a:buFont typeface="Arial" panose="020B0604020202020204" pitchFamily="34" charset="0"/>
              <a:buChar char="•"/>
            </a:pPr>
            <a:r>
              <a:rPr lang="ru-RU" dirty="0"/>
              <a:t>Отправить заказ,</a:t>
            </a:r>
          </a:p>
          <a:p>
            <a:pPr marL="285750" indent="-285750">
              <a:buFont typeface="Arial" panose="020B0604020202020204" pitchFamily="34" charset="0"/>
              <a:buChar char="•"/>
            </a:pPr>
            <a:r>
              <a:rPr lang="ru-RU" dirty="0"/>
              <a:t>Загрузить информацию о пользователе,</a:t>
            </a:r>
          </a:p>
          <a:p>
            <a:pPr marL="285750" indent="-285750">
              <a:buFont typeface="Arial" panose="020B0604020202020204" pitchFamily="34" charset="0"/>
              <a:buChar char="•"/>
            </a:pPr>
            <a:r>
              <a:rPr lang="ru-RU" dirty="0"/>
              <a:t>Запросить последние обновления с сервера,</a:t>
            </a:r>
          </a:p>
          <a:p>
            <a:pPr marL="285750" indent="-285750">
              <a:buFont typeface="Arial" panose="020B0604020202020204" pitchFamily="34" charset="0"/>
              <a:buChar char="•"/>
            </a:pPr>
            <a:r>
              <a:rPr lang="ru-RU" dirty="0"/>
              <a:t>…и т.п.</a:t>
            </a:r>
          </a:p>
        </p:txBody>
      </p:sp>
      <p:pic>
        <p:nvPicPr>
          <p:cNvPr id="5" name="Picture 4">
            <a:extLst>
              <a:ext uri="{FF2B5EF4-FFF2-40B4-BE49-F238E27FC236}">
                <a16:creationId xmlns:a16="http://schemas.microsoft.com/office/drawing/2014/main" id="{80F51492-0C7B-49E1-A96F-CB259C9D142B}"/>
              </a:ext>
            </a:extLst>
          </p:cNvPr>
          <p:cNvPicPr>
            <a:picLocks noChangeAspect="1"/>
          </p:cNvPicPr>
          <p:nvPr/>
        </p:nvPicPr>
        <p:blipFill>
          <a:blip r:embed="rId2"/>
          <a:stretch>
            <a:fillRect/>
          </a:stretch>
        </p:blipFill>
        <p:spPr>
          <a:xfrm>
            <a:off x="1390897" y="2924546"/>
            <a:ext cx="9220200" cy="2552700"/>
          </a:xfrm>
          <a:prstGeom prst="rect">
            <a:avLst/>
          </a:prstGeom>
        </p:spPr>
      </p:pic>
    </p:spTree>
    <p:extLst>
      <p:ext uri="{BB962C8B-B14F-4D97-AF65-F5344CB8AC3E}">
        <p14:creationId xmlns:p14="http://schemas.microsoft.com/office/powerpoint/2010/main" val="5473111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6" y="74043"/>
            <a:ext cx="12031130" cy="395032"/>
          </a:xfrm>
        </p:spPr>
        <p:txBody>
          <a:bodyPr>
            <a:normAutofit fontScale="90000"/>
          </a:bodyPr>
          <a:lstStyle/>
          <a:p>
            <a:r>
              <a:rPr lang="en-US" dirty="0"/>
              <a:t>AJAX</a:t>
            </a:r>
          </a:p>
        </p:txBody>
      </p:sp>
      <p:sp>
        <p:nvSpPr>
          <p:cNvPr id="7" name="TextBox 6">
            <a:extLst>
              <a:ext uri="{FF2B5EF4-FFF2-40B4-BE49-F238E27FC236}">
                <a16:creationId xmlns:a16="http://schemas.microsoft.com/office/drawing/2014/main" id="{C5CF7802-AAAE-4AA0-B4D6-58E8149CFB30}"/>
              </a:ext>
            </a:extLst>
          </p:cNvPr>
          <p:cNvSpPr txBox="1"/>
          <p:nvPr/>
        </p:nvSpPr>
        <p:spPr>
          <a:xfrm>
            <a:off x="69826" y="647780"/>
            <a:ext cx="11977691" cy="923330"/>
          </a:xfrm>
          <a:prstGeom prst="rect">
            <a:avLst/>
          </a:prstGeom>
          <a:noFill/>
        </p:spPr>
        <p:txBody>
          <a:bodyPr wrap="square">
            <a:spAutoFit/>
          </a:bodyPr>
          <a:lstStyle/>
          <a:p>
            <a:pPr algn="just"/>
            <a:r>
              <a:rPr lang="ru-RU" dirty="0">
                <a:solidFill>
                  <a:srgbClr val="EB5757"/>
                </a:solidFill>
                <a:effectLst/>
                <a:latin typeface="SFMono-Regular"/>
              </a:rPr>
              <a:t>XMLHttpRequest</a:t>
            </a:r>
            <a:r>
              <a:rPr lang="ru-RU" dirty="0"/>
              <a:t> или - более новой - </a:t>
            </a:r>
            <a:r>
              <a:rPr lang="ru-RU" dirty="0">
                <a:solidFill>
                  <a:srgbClr val="FF0000"/>
                </a:solidFill>
                <a:effectLst/>
              </a:rPr>
              <a:t>Fetch API</a:t>
            </a:r>
            <a:r>
              <a:rPr lang="en-US" dirty="0">
                <a:solidFill>
                  <a:srgbClr val="FF0000"/>
                </a:solidFill>
                <a:effectLst/>
              </a:rPr>
              <a:t> - </a:t>
            </a:r>
            <a:r>
              <a:rPr lang="ru-RU" dirty="0"/>
              <a:t>технологии которые позволяют веб-страницам напрямую обрабатывать запросы </a:t>
            </a:r>
            <a:r>
              <a:rPr lang="ru-RU" dirty="0">
                <a:effectLst/>
              </a:rPr>
              <a:t>HTTP</a:t>
            </a:r>
            <a:r>
              <a:rPr lang="ru-RU" dirty="0"/>
              <a:t> для определённых ресурсов, доступных на сервере, и форматировать результирующие данные по мере необходимости перед их отображением.</a:t>
            </a:r>
          </a:p>
        </p:txBody>
      </p:sp>
      <p:sp>
        <p:nvSpPr>
          <p:cNvPr id="9" name="TextBox 8">
            <a:extLst>
              <a:ext uri="{FF2B5EF4-FFF2-40B4-BE49-F238E27FC236}">
                <a16:creationId xmlns:a16="http://schemas.microsoft.com/office/drawing/2014/main" id="{F83A266D-45D4-4469-83D0-64832FCDAFA3}"/>
              </a:ext>
            </a:extLst>
          </p:cNvPr>
          <p:cNvSpPr txBox="1"/>
          <p:nvPr/>
        </p:nvSpPr>
        <p:spPr>
          <a:xfrm>
            <a:off x="69826" y="1801161"/>
            <a:ext cx="11856028" cy="738664"/>
          </a:xfrm>
          <a:prstGeom prst="rect">
            <a:avLst/>
          </a:prstGeom>
          <a:noFill/>
        </p:spPr>
        <p:txBody>
          <a:bodyPr wrap="square">
            <a:spAutoFit/>
          </a:bodyPr>
          <a:lstStyle/>
          <a:p>
            <a:pPr algn="just"/>
            <a:r>
              <a:rPr lang="ru-RU" sz="1400" b="1" i="1" dirty="0">
                <a:effectLst/>
              </a:rPr>
              <a:t>Примечание:</a:t>
            </a:r>
            <a:r>
              <a:rPr lang="ru-RU" sz="1400" i="1" dirty="0"/>
              <a:t> Вначале эта общая техника была известна как Асинхронный JavaScript и XML (</a:t>
            </a:r>
            <a:r>
              <a:rPr lang="ru-RU" sz="1400" i="1" dirty="0" err="1"/>
              <a:t>Ajax</a:t>
            </a:r>
            <a:r>
              <a:rPr lang="ru-RU" sz="1400" i="1" dirty="0"/>
              <a:t>), поскольку она, как правило, использовала </a:t>
            </a:r>
            <a:r>
              <a:rPr lang="ru-RU" sz="1400" i="1" dirty="0">
                <a:solidFill>
                  <a:srgbClr val="EB5757"/>
                </a:solidFill>
                <a:effectLst/>
                <a:latin typeface="SFMono-Regular"/>
              </a:rPr>
              <a:t>XMLHttpRequest</a:t>
            </a:r>
            <a:r>
              <a:rPr lang="ru-RU" sz="1400" i="1" dirty="0"/>
              <a:t> для запроса данных XML. В наши дни это обычно не так (вы, скорее всего, будете использовать </a:t>
            </a:r>
            <a:r>
              <a:rPr lang="ru-RU" sz="1400" i="1" dirty="0">
                <a:solidFill>
                  <a:srgbClr val="EB5757"/>
                </a:solidFill>
                <a:effectLst/>
                <a:latin typeface="SFMono-Regular"/>
              </a:rPr>
              <a:t>XMLHttpRequest</a:t>
            </a:r>
            <a:r>
              <a:rPr lang="ru-RU" sz="1400" i="1" dirty="0"/>
              <a:t> или Fetch для запроса JSON), но результат все тот же, и термин «</a:t>
            </a:r>
            <a:r>
              <a:rPr lang="ru-RU" sz="1400" i="1" dirty="0" err="1"/>
              <a:t>Ajax</a:t>
            </a:r>
            <a:r>
              <a:rPr lang="ru-RU" sz="1400" i="1" dirty="0"/>
              <a:t>» по-прежнему часто используется для описания этой техники.</a:t>
            </a:r>
            <a:endParaRPr lang="en-US" sz="1400" i="1" dirty="0"/>
          </a:p>
        </p:txBody>
      </p:sp>
      <p:pic>
        <p:nvPicPr>
          <p:cNvPr id="10" name="Picture 9">
            <a:extLst>
              <a:ext uri="{FF2B5EF4-FFF2-40B4-BE49-F238E27FC236}">
                <a16:creationId xmlns:a16="http://schemas.microsoft.com/office/drawing/2014/main" id="{5B19017E-E948-4F4E-98BE-D85F9AECA4ED}"/>
              </a:ext>
            </a:extLst>
          </p:cNvPr>
          <p:cNvPicPr>
            <a:picLocks noChangeAspect="1"/>
          </p:cNvPicPr>
          <p:nvPr/>
        </p:nvPicPr>
        <p:blipFill>
          <a:blip r:embed="rId2"/>
          <a:stretch>
            <a:fillRect/>
          </a:stretch>
        </p:blipFill>
        <p:spPr>
          <a:xfrm>
            <a:off x="2897208" y="3265508"/>
            <a:ext cx="6116164" cy="2571196"/>
          </a:xfrm>
          <a:prstGeom prst="rect">
            <a:avLst/>
          </a:prstGeom>
        </p:spPr>
      </p:pic>
    </p:spTree>
    <p:extLst>
      <p:ext uri="{BB962C8B-B14F-4D97-AF65-F5344CB8AC3E}">
        <p14:creationId xmlns:p14="http://schemas.microsoft.com/office/powerpoint/2010/main" val="25662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6" y="74043"/>
            <a:ext cx="12031130" cy="395032"/>
          </a:xfrm>
        </p:spPr>
        <p:txBody>
          <a:bodyPr>
            <a:normAutofit fontScale="90000"/>
          </a:bodyPr>
          <a:lstStyle/>
          <a:p>
            <a:r>
              <a:rPr lang="ru-RU" dirty="0"/>
              <a:t>Синхронный код</a:t>
            </a:r>
            <a:endParaRPr lang="en-US" dirty="0"/>
          </a:p>
        </p:txBody>
      </p:sp>
      <p:pic>
        <p:nvPicPr>
          <p:cNvPr id="5" name="Content Placeholder 4">
            <a:extLst>
              <a:ext uri="{FF2B5EF4-FFF2-40B4-BE49-F238E27FC236}">
                <a16:creationId xmlns:a16="http://schemas.microsoft.com/office/drawing/2014/main" id="{6241876A-DA0C-449C-B1A5-B8AC26AD53FA}"/>
              </a:ext>
            </a:extLst>
          </p:cNvPr>
          <p:cNvPicPr>
            <a:picLocks noGrp="1" noChangeAspect="1"/>
          </p:cNvPicPr>
          <p:nvPr>
            <p:ph idx="1"/>
          </p:nvPr>
        </p:nvPicPr>
        <p:blipFill>
          <a:blip r:embed="rId2"/>
          <a:stretch>
            <a:fillRect/>
          </a:stretch>
        </p:blipFill>
        <p:spPr>
          <a:xfrm>
            <a:off x="4348658" y="1769588"/>
            <a:ext cx="2200275" cy="3533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24A8EA9C-D286-4656-B3EF-EE318CD4E8CB}"/>
              </a:ext>
            </a:extLst>
          </p:cNvPr>
          <p:cNvSpPr txBox="1"/>
          <p:nvPr/>
        </p:nvSpPr>
        <p:spPr>
          <a:xfrm>
            <a:off x="69826" y="608150"/>
            <a:ext cx="12031130" cy="646331"/>
          </a:xfrm>
          <a:prstGeom prst="rect">
            <a:avLst/>
          </a:prstGeom>
          <a:noFill/>
        </p:spPr>
        <p:txBody>
          <a:bodyPr wrap="square">
            <a:spAutoFit/>
          </a:bodyPr>
          <a:lstStyle/>
          <a:p>
            <a:r>
              <a:rPr lang="ru-RU" dirty="0"/>
              <a:t>Выполнение JS-кода — однопоточное, то есть в конкретный момент времени движок может выполнять не более одной строки кода. То есть вторая строка не будет выполнена, пока не выполнится первая</a:t>
            </a:r>
            <a:endParaRPr lang="en-US" dirty="0"/>
          </a:p>
        </p:txBody>
      </p:sp>
      <p:sp>
        <p:nvSpPr>
          <p:cNvPr id="6" name="TextBox 5">
            <a:extLst>
              <a:ext uri="{FF2B5EF4-FFF2-40B4-BE49-F238E27FC236}">
                <a16:creationId xmlns:a16="http://schemas.microsoft.com/office/drawing/2014/main" id="{2DE61B58-9AAC-4D08-8AD3-E61AE163591A}"/>
              </a:ext>
            </a:extLst>
          </p:cNvPr>
          <p:cNvSpPr txBox="1"/>
          <p:nvPr/>
        </p:nvSpPr>
        <p:spPr>
          <a:xfrm>
            <a:off x="149925" y="5303363"/>
            <a:ext cx="10840687" cy="369332"/>
          </a:xfrm>
          <a:prstGeom prst="rect">
            <a:avLst/>
          </a:prstGeom>
          <a:noFill/>
        </p:spPr>
        <p:txBody>
          <a:bodyPr wrap="square">
            <a:spAutoFit/>
          </a:bodyPr>
          <a:lstStyle/>
          <a:p>
            <a:r>
              <a:rPr lang="ru-RU" dirty="0"/>
              <a:t>Такое выполнение кода (строка за строкой) называется синхронным.</a:t>
            </a:r>
            <a:endParaRPr lang="en-US" dirty="0"/>
          </a:p>
        </p:txBody>
      </p:sp>
    </p:spTree>
    <p:extLst>
      <p:ext uri="{BB962C8B-B14F-4D97-AF65-F5344CB8AC3E}">
        <p14:creationId xmlns:p14="http://schemas.microsoft.com/office/powerpoint/2010/main" val="39823764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6" y="74043"/>
            <a:ext cx="12031130" cy="395032"/>
          </a:xfrm>
        </p:spPr>
        <p:txBody>
          <a:bodyPr>
            <a:normAutofit fontScale="90000"/>
          </a:bodyPr>
          <a:lstStyle/>
          <a:p>
            <a:r>
              <a:rPr lang="en-US" dirty="0"/>
              <a:t>AJAX</a:t>
            </a:r>
          </a:p>
        </p:txBody>
      </p:sp>
      <p:pic>
        <p:nvPicPr>
          <p:cNvPr id="12" name="Picture 11">
            <a:extLst>
              <a:ext uri="{FF2B5EF4-FFF2-40B4-BE49-F238E27FC236}">
                <a16:creationId xmlns:a16="http://schemas.microsoft.com/office/drawing/2014/main" id="{D857A0BE-3EC9-47F6-BD07-7CED64D06F34}"/>
              </a:ext>
            </a:extLst>
          </p:cNvPr>
          <p:cNvPicPr>
            <a:picLocks noChangeAspect="1"/>
          </p:cNvPicPr>
          <p:nvPr/>
        </p:nvPicPr>
        <p:blipFill>
          <a:blip r:embed="rId2"/>
          <a:stretch>
            <a:fillRect/>
          </a:stretch>
        </p:blipFill>
        <p:spPr>
          <a:xfrm>
            <a:off x="3172282" y="2719449"/>
            <a:ext cx="4652584" cy="3170711"/>
          </a:xfrm>
          <a:prstGeom prst="rect">
            <a:avLst/>
          </a:prstGeom>
        </p:spPr>
      </p:pic>
      <p:sp>
        <p:nvSpPr>
          <p:cNvPr id="14" name="TextBox 13">
            <a:extLst>
              <a:ext uri="{FF2B5EF4-FFF2-40B4-BE49-F238E27FC236}">
                <a16:creationId xmlns:a16="http://schemas.microsoft.com/office/drawing/2014/main" id="{9DB340BD-A093-416F-BC27-BA52CC983398}"/>
              </a:ext>
            </a:extLst>
          </p:cNvPr>
          <p:cNvSpPr txBox="1"/>
          <p:nvPr/>
        </p:nvSpPr>
        <p:spPr>
          <a:xfrm>
            <a:off x="69826" y="514321"/>
            <a:ext cx="12031130" cy="1200329"/>
          </a:xfrm>
          <a:prstGeom prst="rect">
            <a:avLst/>
          </a:prstGeom>
          <a:noFill/>
        </p:spPr>
        <p:txBody>
          <a:bodyPr wrap="square">
            <a:spAutoFit/>
          </a:bodyPr>
          <a:lstStyle/>
          <a:p>
            <a:r>
              <a:rPr lang="ru-RU" dirty="0"/>
              <a:t>Чтобы ускорить работу используется кеширование, то есть некоторые сайты также сохраняют необходимые файлы и данные на компьютере пользователя при первом обращении к сайту, а это означает, что при последующих посещениях они используют локальные версии вместо загрузки свежих копий, как при первой загрузке страницы. Содержимое загружается с сервера только при его обновлении</a:t>
            </a:r>
            <a:endParaRPr lang="en-US" dirty="0"/>
          </a:p>
        </p:txBody>
      </p:sp>
    </p:spTree>
    <p:extLst>
      <p:ext uri="{BB962C8B-B14F-4D97-AF65-F5344CB8AC3E}">
        <p14:creationId xmlns:p14="http://schemas.microsoft.com/office/powerpoint/2010/main" val="13453230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6" y="74043"/>
            <a:ext cx="12031130" cy="395032"/>
          </a:xfrm>
        </p:spPr>
        <p:txBody>
          <a:bodyPr>
            <a:normAutofit fontScale="90000"/>
          </a:bodyPr>
          <a:lstStyle/>
          <a:p>
            <a:r>
              <a:rPr lang="en-US" dirty="0"/>
              <a:t>HTTP</a:t>
            </a:r>
          </a:p>
        </p:txBody>
      </p:sp>
      <p:sp>
        <p:nvSpPr>
          <p:cNvPr id="4" name="TextBox 3">
            <a:extLst>
              <a:ext uri="{FF2B5EF4-FFF2-40B4-BE49-F238E27FC236}">
                <a16:creationId xmlns:a16="http://schemas.microsoft.com/office/drawing/2014/main" id="{95568D0D-6D0C-4E4A-8F60-111F1AC47785}"/>
              </a:ext>
            </a:extLst>
          </p:cNvPr>
          <p:cNvSpPr txBox="1"/>
          <p:nvPr/>
        </p:nvSpPr>
        <p:spPr>
          <a:xfrm>
            <a:off x="69825" y="596413"/>
            <a:ext cx="12031129" cy="1200329"/>
          </a:xfrm>
          <a:prstGeom prst="rect">
            <a:avLst/>
          </a:prstGeom>
          <a:noFill/>
        </p:spPr>
        <p:txBody>
          <a:bodyPr wrap="square">
            <a:spAutoFit/>
          </a:bodyPr>
          <a:lstStyle/>
          <a:p>
            <a:r>
              <a:rPr lang="ru-RU" b="1" dirty="0">
                <a:effectLst/>
              </a:rPr>
              <a:t>HTTP</a:t>
            </a:r>
            <a:r>
              <a:rPr lang="ru-RU" dirty="0"/>
              <a:t> (англ. </a:t>
            </a:r>
            <a:r>
              <a:rPr lang="ru-RU" i="1" dirty="0" err="1">
                <a:effectLst/>
              </a:rPr>
              <a:t>HyperText</a:t>
            </a:r>
            <a:r>
              <a:rPr lang="ru-RU" i="1" dirty="0">
                <a:effectLst/>
              </a:rPr>
              <a:t> Transfer Protocol</a:t>
            </a:r>
            <a:r>
              <a:rPr lang="ru-RU" dirty="0"/>
              <a:t> — «протокол передачи гипертекста»)— широко распространённый протокол передачи данных, изначально предназначенный для передачи гипертекстовых документов (например, HTML), а с течением времени стал универсальным средством взаимодействия между узлами как интернета, так и изолированных веб-инфраструктур.</a:t>
            </a:r>
            <a:endParaRPr lang="en-US" dirty="0"/>
          </a:p>
        </p:txBody>
      </p:sp>
      <p:pic>
        <p:nvPicPr>
          <p:cNvPr id="6" name="Picture 5">
            <a:extLst>
              <a:ext uri="{FF2B5EF4-FFF2-40B4-BE49-F238E27FC236}">
                <a16:creationId xmlns:a16="http://schemas.microsoft.com/office/drawing/2014/main" id="{6E23136E-FBDD-4C89-B42B-7BB8E7CE4383}"/>
              </a:ext>
            </a:extLst>
          </p:cNvPr>
          <p:cNvPicPr>
            <a:picLocks noChangeAspect="1"/>
          </p:cNvPicPr>
          <p:nvPr/>
        </p:nvPicPr>
        <p:blipFill>
          <a:blip r:embed="rId2"/>
          <a:stretch>
            <a:fillRect/>
          </a:stretch>
        </p:blipFill>
        <p:spPr>
          <a:xfrm>
            <a:off x="2810808" y="2886466"/>
            <a:ext cx="5311600" cy="1821338"/>
          </a:xfrm>
          <a:prstGeom prst="rect">
            <a:avLst/>
          </a:prstGeom>
        </p:spPr>
      </p:pic>
    </p:spTree>
    <p:extLst>
      <p:ext uri="{BB962C8B-B14F-4D97-AF65-F5344CB8AC3E}">
        <p14:creationId xmlns:p14="http://schemas.microsoft.com/office/powerpoint/2010/main" val="38043859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6" y="74043"/>
            <a:ext cx="12031130" cy="395032"/>
          </a:xfrm>
        </p:spPr>
        <p:txBody>
          <a:bodyPr>
            <a:normAutofit fontScale="90000"/>
          </a:bodyPr>
          <a:lstStyle/>
          <a:p>
            <a:r>
              <a:rPr lang="en-US" dirty="0"/>
              <a:t>HTTP</a:t>
            </a:r>
          </a:p>
        </p:txBody>
      </p:sp>
      <p:sp>
        <p:nvSpPr>
          <p:cNvPr id="7" name="TextBox 6">
            <a:extLst>
              <a:ext uri="{FF2B5EF4-FFF2-40B4-BE49-F238E27FC236}">
                <a16:creationId xmlns:a16="http://schemas.microsoft.com/office/drawing/2014/main" id="{034CE3C8-D778-4477-9EE2-C6A58B5635F8}"/>
              </a:ext>
            </a:extLst>
          </p:cNvPr>
          <p:cNvSpPr txBox="1"/>
          <p:nvPr/>
        </p:nvSpPr>
        <p:spPr>
          <a:xfrm>
            <a:off x="69825" y="681473"/>
            <a:ext cx="12031129" cy="923330"/>
          </a:xfrm>
          <a:prstGeom prst="rect">
            <a:avLst/>
          </a:prstGeom>
          <a:noFill/>
        </p:spPr>
        <p:txBody>
          <a:bodyPr wrap="square">
            <a:spAutoFit/>
          </a:bodyPr>
          <a:lstStyle/>
          <a:p>
            <a:r>
              <a:rPr lang="ru-RU" dirty="0"/>
              <a:t>В обмене информацией по HTTP-протоколу принимают участие клиент и сервер. Происходит это по следующей схеме:</a:t>
            </a:r>
          </a:p>
          <a:p>
            <a:pPr>
              <a:buFont typeface="+mj-lt"/>
              <a:buAutoNum type="arabicPeriod"/>
            </a:pPr>
            <a:r>
              <a:rPr lang="ru-RU" dirty="0"/>
              <a:t>Клиент запрашивает у сервера некоторый ресурс.</a:t>
            </a:r>
          </a:p>
          <a:p>
            <a:pPr>
              <a:buFont typeface="+mj-lt"/>
              <a:buAutoNum type="arabicPeriod"/>
            </a:pPr>
            <a:r>
              <a:rPr lang="ru-RU" dirty="0"/>
              <a:t>Сервер обрабатывает запрос и возвращает клиенту ресурс, который был запрошен.</a:t>
            </a:r>
          </a:p>
        </p:txBody>
      </p:sp>
      <p:pic>
        <p:nvPicPr>
          <p:cNvPr id="8" name="Picture 7">
            <a:extLst>
              <a:ext uri="{FF2B5EF4-FFF2-40B4-BE49-F238E27FC236}">
                <a16:creationId xmlns:a16="http://schemas.microsoft.com/office/drawing/2014/main" id="{7BB6697F-90B6-49E2-8D95-A2EFC0B31915}"/>
              </a:ext>
            </a:extLst>
          </p:cNvPr>
          <p:cNvPicPr>
            <a:picLocks noChangeAspect="1"/>
          </p:cNvPicPr>
          <p:nvPr/>
        </p:nvPicPr>
        <p:blipFill>
          <a:blip r:embed="rId2"/>
          <a:stretch>
            <a:fillRect/>
          </a:stretch>
        </p:blipFill>
        <p:spPr>
          <a:xfrm>
            <a:off x="1514104" y="1650947"/>
            <a:ext cx="7463641" cy="3149698"/>
          </a:xfrm>
          <a:prstGeom prst="rect">
            <a:avLst/>
          </a:prstGeom>
        </p:spPr>
      </p:pic>
      <p:sp>
        <p:nvSpPr>
          <p:cNvPr id="6" name="TextBox 5">
            <a:extLst>
              <a:ext uri="{FF2B5EF4-FFF2-40B4-BE49-F238E27FC236}">
                <a16:creationId xmlns:a16="http://schemas.microsoft.com/office/drawing/2014/main" id="{D75FA53E-B451-41FC-B3B4-413376255BDD}"/>
              </a:ext>
            </a:extLst>
          </p:cNvPr>
          <p:cNvSpPr txBox="1"/>
          <p:nvPr/>
        </p:nvSpPr>
        <p:spPr>
          <a:xfrm>
            <a:off x="160871" y="4846789"/>
            <a:ext cx="12031129" cy="1754326"/>
          </a:xfrm>
          <a:prstGeom prst="rect">
            <a:avLst/>
          </a:prstGeom>
          <a:noFill/>
        </p:spPr>
        <p:txBody>
          <a:bodyPr wrap="square">
            <a:spAutoFit/>
          </a:bodyPr>
          <a:lstStyle/>
          <a:p>
            <a:r>
              <a:rPr lang="ru-RU" dirty="0"/>
              <a:t>Данные между клиентом и сервером в рамках работы протокола передаются с помощью HTTP-сообщений. Они бывают двух видов:</a:t>
            </a:r>
          </a:p>
          <a:p>
            <a:pPr marL="342900" indent="-342900">
              <a:buFont typeface="+mj-lt"/>
              <a:buAutoNum type="arabicPeriod"/>
            </a:pPr>
            <a:r>
              <a:rPr lang="ru-RU" b="1" dirty="0"/>
              <a:t>Запросы (HTTP </a:t>
            </a:r>
            <a:r>
              <a:rPr lang="ru-RU" b="1" dirty="0" err="1"/>
              <a:t>Requests</a:t>
            </a:r>
            <a:r>
              <a:rPr lang="ru-RU" b="1" dirty="0"/>
              <a:t>)</a:t>
            </a:r>
            <a:r>
              <a:rPr lang="ru-RU" dirty="0"/>
              <a:t> — сообщения, которые отправляются клиентом на сервер, чтобы вызвать выполнение некоторых действий. Зачастую для получения доступа к определенному ресурсу. Основой запроса является HTTP-заголовок.</a:t>
            </a:r>
          </a:p>
          <a:p>
            <a:pPr marL="342900" indent="-342900">
              <a:buFont typeface="+mj-lt"/>
              <a:buAutoNum type="arabicPeriod"/>
            </a:pPr>
            <a:r>
              <a:rPr lang="ru-RU" b="1" dirty="0"/>
              <a:t>Ответы (HTTP </a:t>
            </a:r>
            <a:r>
              <a:rPr lang="ru-RU" b="1" dirty="0" err="1"/>
              <a:t>Responses</a:t>
            </a:r>
            <a:r>
              <a:rPr lang="ru-RU" b="1" dirty="0"/>
              <a:t>)</a:t>
            </a:r>
            <a:r>
              <a:rPr lang="ru-RU" dirty="0"/>
              <a:t> — сообщения, которые сервер отправляет </a:t>
            </a:r>
            <a:r>
              <a:rPr lang="ru-RU" i="1" dirty="0"/>
              <a:t>в ответ</a:t>
            </a:r>
            <a:r>
              <a:rPr lang="ru-RU" dirty="0"/>
              <a:t> на клиентский запрос.</a:t>
            </a:r>
          </a:p>
        </p:txBody>
      </p:sp>
    </p:spTree>
    <p:extLst>
      <p:ext uri="{BB962C8B-B14F-4D97-AF65-F5344CB8AC3E}">
        <p14:creationId xmlns:p14="http://schemas.microsoft.com/office/powerpoint/2010/main" val="27718773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4" y="59369"/>
            <a:ext cx="12031130" cy="395032"/>
          </a:xfrm>
        </p:spPr>
        <p:txBody>
          <a:bodyPr>
            <a:normAutofit fontScale="90000"/>
          </a:bodyPr>
          <a:lstStyle/>
          <a:p>
            <a:r>
              <a:rPr lang="en-US" dirty="0"/>
              <a:t>HTTP. </a:t>
            </a:r>
            <a:r>
              <a:rPr lang="ru-RU" dirty="0"/>
              <a:t>Структура запроса</a:t>
            </a:r>
            <a:endParaRPr lang="en-US" dirty="0"/>
          </a:p>
        </p:txBody>
      </p:sp>
      <p:sp>
        <p:nvSpPr>
          <p:cNvPr id="9" name="TextBox 8">
            <a:extLst>
              <a:ext uri="{FF2B5EF4-FFF2-40B4-BE49-F238E27FC236}">
                <a16:creationId xmlns:a16="http://schemas.microsoft.com/office/drawing/2014/main" id="{03DF7530-8487-4143-AC6C-9BF9FED992EF}"/>
              </a:ext>
            </a:extLst>
          </p:cNvPr>
          <p:cNvSpPr txBox="1"/>
          <p:nvPr/>
        </p:nvSpPr>
        <p:spPr>
          <a:xfrm>
            <a:off x="80435" y="1719124"/>
            <a:ext cx="12031129" cy="2585323"/>
          </a:xfrm>
          <a:prstGeom prst="rect">
            <a:avLst/>
          </a:prstGeom>
          <a:noFill/>
        </p:spPr>
        <p:txBody>
          <a:bodyPr wrap="square">
            <a:spAutoFit/>
          </a:bodyPr>
          <a:lstStyle/>
          <a:p>
            <a:r>
              <a:rPr lang="ru-RU" dirty="0"/>
              <a:t>В целом, как запросы HTTP, так и ответы имеют следующую структуру:</a:t>
            </a:r>
          </a:p>
          <a:p>
            <a:endParaRPr lang="ru-RU" dirty="0"/>
          </a:p>
          <a:p>
            <a:pPr>
              <a:buFont typeface="+mj-lt"/>
              <a:buAutoNum type="arabicPeriod"/>
            </a:pPr>
            <a:r>
              <a:rPr lang="ru-RU" b="1" i="1" dirty="0"/>
              <a:t>Стартовая строка (</a:t>
            </a:r>
            <a:r>
              <a:rPr lang="ru-RU" b="1" i="1" dirty="0" err="1"/>
              <a:t>start</a:t>
            </a:r>
            <a:r>
              <a:rPr lang="ru-RU" b="1" i="1" dirty="0"/>
              <a:t> </a:t>
            </a:r>
            <a:r>
              <a:rPr lang="ru-RU" b="1" i="1" dirty="0" err="1"/>
              <a:t>line</a:t>
            </a:r>
            <a:r>
              <a:rPr lang="ru-RU" b="1" i="1" dirty="0"/>
              <a:t>)</a:t>
            </a:r>
            <a:r>
              <a:rPr lang="ru-RU" b="1" dirty="0"/>
              <a:t> </a:t>
            </a:r>
            <a:r>
              <a:rPr lang="ru-RU" dirty="0"/>
              <a:t>— используется для описания версии используемого протокола и другой информации — вроде запрашиваемого ресурса или кода ответа.</a:t>
            </a:r>
          </a:p>
          <a:p>
            <a:pPr>
              <a:buFont typeface="+mj-lt"/>
              <a:buAutoNum type="arabicPeriod"/>
            </a:pPr>
            <a:r>
              <a:rPr lang="ru-RU" b="1" i="1" dirty="0"/>
              <a:t>HTTP-заголовки (HTTP </a:t>
            </a:r>
            <a:r>
              <a:rPr lang="ru-RU" b="1" i="1" dirty="0" err="1"/>
              <a:t>Headers</a:t>
            </a:r>
            <a:r>
              <a:rPr lang="ru-RU" b="1" i="1" dirty="0"/>
              <a:t>)</a:t>
            </a:r>
            <a:r>
              <a:rPr lang="ru-RU" b="1" dirty="0"/>
              <a:t> </a:t>
            </a:r>
            <a:r>
              <a:rPr lang="ru-RU" dirty="0"/>
              <a:t>— несколько строчек текста в определенном формате, которые либо уточняют запрос, либо описывают содержимое </a:t>
            </a:r>
            <a:r>
              <a:rPr lang="ru-RU" i="1" dirty="0"/>
              <a:t>тела</a:t>
            </a:r>
            <a:r>
              <a:rPr lang="ru-RU" dirty="0"/>
              <a:t> сообщения.</a:t>
            </a:r>
          </a:p>
          <a:p>
            <a:pPr>
              <a:buFont typeface="+mj-lt"/>
              <a:buAutoNum type="arabicPeriod"/>
            </a:pPr>
            <a:r>
              <a:rPr lang="ru-RU" b="1" dirty="0"/>
              <a:t>Пустая строка</a:t>
            </a:r>
            <a:r>
              <a:rPr lang="ru-RU" dirty="0"/>
              <a:t>, которая сообщает, что все метаданные для конкретного запроса или ответа были отправлены.</a:t>
            </a:r>
          </a:p>
          <a:p>
            <a:pPr>
              <a:buFont typeface="+mj-lt"/>
              <a:buAutoNum type="arabicPeriod"/>
            </a:pPr>
            <a:r>
              <a:rPr lang="ru-RU" dirty="0"/>
              <a:t>Опциональное </a:t>
            </a:r>
            <a:r>
              <a:rPr lang="ru-RU" b="1" i="1" dirty="0"/>
              <a:t>тело сообщения</a:t>
            </a:r>
            <a:r>
              <a:rPr lang="ru-RU" dirty="0"/>
              <a:t>, которое содержит данные, связанные с запросом, либо документ (например HTML-страницу), передаваемый в ответе.</a:t>
            </a:r>
          </a:p>
        </p:txBody>
      </p:sp>
    </p:spTree>
    <p:extLst>
      <p:ext uri="{BB962C8B-B14F-4D97-AF65-F5344CB8AC3E}">
        <p14:creationId xmlns:p14="http://schemas.microsoft.com/office/powerpoint/2010/main" val="7770795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914365-1F2D-4E3D-B2AE-77A3493E61BB}"/>
              </a:ext>
            </a:extLst>
          </p:cNvPr>
          <p:cNvPicPr>
            <a:picLocks noChangeAspect="1"/>
          </p:cNvPicPr>
          <p:nvPr/>
        </p:nvPicPr>
        <p:blipFill>
          <a:blip r:embed="rId2"/>
          <a:stretch>
            <a:fillRect/>
          </a:stretch>
        </p:blipFill>
        <p:spPr>
          <a:xfrm>
            <a:off x="2018020" y="77189"/>
            <a:ext cx="7383895" cy="6685808"/>
          </a:xfrm>
          <a:prstGeom prst="rect">
            <a:avLst/>
          </a:prstGeom>
        </p:spPr>
      </p:pic>
    </p:spTree>
    <p:extLst>
      <p:ext uri="{BB962C8B-B14F-4D97-AF65-F5344CB8AC3E}">
        <p14:creationId xmlns:p14="http://schemas.microsoft.com/office/powerpoint/2010/main" val="4154131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4" y="59369"/>
            <a:ext cx="12031130" cy="395032"/>
          </a:xfrm>
        </p:spPr>
        <p:txBody>
          <a:bodyPr>
            <a:normAutofit fontScale="90000"/>
          </a:bodyPr>
          <a:lstStyle/>
          <a:p>
            <a:r>
              <a:rPr lang="en-US" dirty="0"/>
              <a:t>HTTP. </a:t>
            </a:r>
            <a:r>
              <a:rPr lang="ru-RU" dirty="0"/>
              <a:t>Структура запроса. Стартовая строка</a:t>
            </a:r>
            <a:endParaRPr lang="en-US" dirty="0"/>
          </a:p>
        </p:txBody>
      </p:sp>
      <p:sp>
        <p:nvSpPr>
          <p:cNvPr id="5" name="TextBox 4">
            <a:extLst>
              <a:ext uri="{FF2B5EF4-FFF2-40B4-BE49-F238E27FC236}">
                <a16:creationId xmlns:a16="http://schemas.microsoft.com/office/drawing/2014/main" id="{4FD22DF9-AC7E-4D2F-B22D-1DA6F684F2B7}"/>
              </a:ext>
            </a:extLst>
          </p:cNvPr>
          <p:cNvSpPr txBox="1"/>
          <p:nvPr/>
        </p:nvSpPr>
        <p:spPr>
          <a:xfrm>
            <a:off x="69824" y="558141"/>
            <a:ext cx="12031130" cy="2585323"/>
          </a:xfrm>
          <a:prstGeom prst="rect">
            <a:avLst/>
          </a:prstGeom>
          <a:noFill/>
        </p:spPr>
        <p:txBody>
          <a:bodyPr wrap="square">
            <a:spAutoFit/>
          </a:bodyPr>
          <a:lstStyle/>
          <a:p>
            <a:r>
              <a:rPr lang="ru-RU" dirty="0"/>
              <a:t>Стартовая строка HTTP-запроса состоит из трех элементов:</a:t>
            </a:r>
          </a:p>
          <a:p>
            <a:pPr>
              <a:buFont typeface="+mj-lt"/>
              <a:buAutoNum type="arabicPeriod"/>
            </a:pPr>
            <a:r>
              <a:rPr lang="ru-RU" b="1" i="1" dirty="0"/>
              <a:t>Метод HTTP-запроса</a:t>
            </a:r>
            <a:r>
              <a:rPr lang="ru-RU" dirty="0"/>
              <a:t>. Обычно это короткое слово на английском, которое указывает, что конкретно нужно сделать с запрашиваемым ресурсом. Например, метод GET сообщает серверу, что пользователь хочет получить некоторые данные, а POST — что некоторые данные должны быть помещены на сервер.</a:t>
            </a:r>
          </a:p>
          <a:p>
            <a:pPr>
              <a:buFont typeface="+mj-lt"/>
              <a:buAutoNum type="arabicPeriod"/>
            </a:pPr>
            <a:r>
              <a:rPr lang="ru-RU" b="1" i="1" dirty="0"/>
              <a:t>Цель запроса</a:t>
            </a:r>
            <a:r>
              <a:rPr lang="ru-RU" dirty="0"/>
              <a:t>. Представлена указателем ресурса URL, который состоит из протокола, доменного имени (или IP-адреса), пути к конкретному ресурсу на сервере. Дополнительно может содержать указание порта, несколько параметров HTTP-запроса и еще ряд опциональных элементов.</a:t>
            </a:r>
          </a:p>
          <a:p>
            <a:pPr>
              <a:buFont typeface="+mj-lt"/>
              <a:buAutoNum type="arabicPeriod"/>
            </a:pPr>
            <a:r>
              <a:rPr lang="ru-RU" b="1" i="1" dirty="0"/>
              <a:t>Версия используемого протокола</a:t>
            </a:r>
            <a:r>
              <a:rPr lang="ru-RU" dirty="0"/>
              <a:t> (либо HTTP/1.1, либо HTTP/2), которая определяет структуру следующих за стартовой строкой данных.</a:t>
            </a:r>
          </a:p>
        </p:txBody>
      </p:sp>
      <p:pic>
        <p:nvPicPr>
          <p:cNvPr id="6" name="Picture 5">
            <a:extLst>
              <a:ext uri="{FF2B5EF4-FFF2-40B4-BE49-F238E27FC236}">
                <a16:creationId xmlns:a16="http://schemas.microsoft.com/office/drawing/2014/main" id="{C5C14358-222E-41B7-8EC3-E439B3B57561}"/>
              </a:ext>
            </a:extLst>
          </p:cNvPr>
          <p:cNvPicPr>
            <a:picLocks noChangeAspect="1"/>
          </p:cNvPicPr>
          <p:nvPr/>
        </p:nvPicPr>
        <p:blipFill>
          <a:blip r:embed="rId2"/>
          <a:stretch>
            <a:fillRect/>
          </a:stretch>
        </p:blipFill>
        <p:spPr>
          <a:xfrm>
            <a:off x="1177637" y="3323767"/>
            <a:ext cx="9836725" cy="3534233"/>
          </a:xfrm>
          <a:prstGeom prst="rect">
            <a:avLst/>
          </a:prstGeom>
        </p:spPr>
      </p:pic>
    </p:spTree>
    <p:extLst>
      <p:ext uri="{BB962C8B-B14F-4D97-AF65-F5344CB8AC3E}">
        <p14:creationId xmlns:p14="http://schemas.microsoft.com/office/powerpoint/2010/main" val="32707007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4" y="59369"/>
            <a:ext cx="12031130" cy="395032"/>
          </a:xfrm>
        </p:spPr>
        <p:txBody>
          <a:bodyPr>
            <a:normAutofit fontScale="90000"/>
          </a:bodyPr>
          <a:lstStyle/>
          <a:p>
            <a:r>
              <a:rPr lang="en-US" dirty="0"/>
              <a:t>HTTP. </a:t>
            </a:r>
            <a:r>
              <a:rPr lang="ru-RU" dirty="0"/>
              <a:t>Структура запроса. МЕТОДЫ</a:t>
            </a:r>
            <a:endParaRPr lang="en-US" dirty="0"/>
          </a:p>
        </p:txBody>
      </p:sp>
      <p:pic>
        <p:nvPicPr>
          <p:cNvPr id="4" name="Picture 3">
            <a:extLst>
              <a:ext uri="{FF2B5EF4-FFF2-40B4-BE49-F238E27FC236}">
                <a16:creationId xmlns:a16="http://schemas.microsoft.com/office/drawing/2014/main" id="{D81FD1A8-8087-4358-8C72-BF23EAFC5B83}"/>
              </a:ext>
            </a:extLst>
          </p:cNvPr>
          <p:cNvPicPr>
            <a:picLocks noChangeAspect="1"/>
          </p:cNvPicPr>
          <p:nvPr/>
        </p:nvPicPr>
        <p:blipFill>
          <a:blip r:embed="rId2"/>
          <a:stretch>
            <a:fillRect/>
          </a:stretch>
        </p:blipFill>
        <p:spPr>
          <a:xfrm>
            <a:off x="1239610" y="1226441"/>
            <a:ext cx="9582150" cy="5057775"/>
          </a:xfrm>
          <a:prstGeom prst="rect">
            <a:avLst/>
          </a:prstGeom>
        </p:spPr>
      </p:pic>
      <p:sp>
        <p:nvSpPr>
          <p:cNvPr id="8" name="TextBox 7">
            <a:extLst>
              <a:ext uri="{FF2B5EF4-FFF2-40B4-BE49-F238E27FC236}">
                <a16:creationId xmlns:a16="http://schemas.microsoft.com/office/drawing/2014/main" id="{0C85A71B-A934-4FE8-9EF8-F5DAA7F1578A}"/>
              </a:ext>
            </a:extLst>
          </p:cNvPr>
          <p:cNvSpPr txBox="1"/>
          <p:nvPr/>
        </p:nvSpPr>
        <p:spPr>
          <a:xfrm>
            <a:off x="69823" y="573784"/>
            <a:ext cx="12031129" cy="369332"/>
          </a:xfrm>
          <a:prstGeom prst="rect">
            <a:avLst/>
          </a:prstGeom>
          <a:noFill/>
        </p:spPr>
        <p:txBody>
          <a:bodyPr wrap="square">
            <a:spAutoFit/>
          </a:bodyPr>
          <a:lstStyle/>
          <a:p>
            <a:r>
              <a:rPr lang="ru-RU" dirty="0"/>
              <a:t>Методы позволяют указать конкретное действие, которое мы хотим, чтобы сервер выполнил, получив наш запрос.</a:t>
            </a:r>
            <a:endParaRPr lang="en-US" dirty="0"/>
          </a:p>
        </p:txBody>
      </p:sp>
    </p:spTree>
    <p:extLst>
      <p:ext uri="{BB962C8B-B14F-4D97-AF65-F5344CB8AC3E}">
        <p14:creationId xmlns:p14="http://schemas.microsoft.com/office/powerpoint/2010/main" val="14838178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4" y="59369"/>
            <a:ext cx="12031130" cy="395032"/>
          </a:xfrm>
        </p:spPr>
        <p:txBody>
          <a:bodyPr>
            <a:normAutofit fontScale="90000"/>
          </a:bodyPr>
          <a:lstStyle/>
          <a:p>
            <a:r>
              <a:rPr lang="en-US" dirty="0"/>
              <a:t>HTTP. </a:t>
            </a:r>
            <a:r>
              <a:rPr lang="ru-RU" dirty="0"/>
              <a:t>Структура запроса. </a:t>
            </a:r>
            <a:r>
              <a:rPr lang="en-US" dirty="0"/>
              <a:t>URL</a:t>
            </a:r>
          </a:p>
        </p:txBody>
      </p:sp>
      <p:sp>
        <p:nvSpPr>
          <p:cNvPr id="8" name="TextBox 7">
            <a:extLst>
              <a:ext uri="{FF2B5EF4-FFF2-40B4-BE49-F238E27FC236}">
                <a16:creationId xmlns:a16="http://schemas.microsoft.com/office/drawing/2014/main" id="{0C85A71B-A934-4FE8-9EF8-F5DAA7F1578A}"/>
              </a:ext>
            </a:extLst>
          </p:cNvPr>
          <p:cNvSpPr txBox="1"/>
          <p:nvPr/>
        </p:nvSpPr>
        <p:spPr>
          <a:xfrm>
            <a:off x="69823" y="573784"/>
            <a:ext cx="12031129" cy="646331"/>
          </a:xfrm>
          <a:prstGeom prst="rect">
            <a:avLst/>
          </a:prstGeom>
          <a:noFill/>
        </p:spPr>
        <p:txBody>
          <a:bodyPr wrap="square">
            <a:spAutoFit/>
          </a:bodyPr>
          <a:lstStyle/>
          <a:p>
            <a:r>
              <a:rPr lang="ru-RU" dirty="0"/>
              <a:t>Получение доступа к ресурсам по HTTP-протоколу осуществляется с помощью указателя </a:t>
            </a:r>
            <a:r>
              <a:rPr lang="ru-RU" b="1" dirty="0"/>
              <a:t>URL (</a:t>
            </a:r>
            <a:r>
              <a:rPr lang="ru-RU" b="1" dirty="0" err="1"/>
              <a:t>Uniform</a:t>
            </a:r>
            <a:r>
              <a:rPr lang="ru-RU" b="1" dirty="0"/>
              <a:t> Resource </a:t>
            </a:r>
            <a:r>
              <a:rPr lang="ru-RU" b="1" dirty="0" err="1"/>
              <a:t>Locator</a:t>
            </a:r>
            <a:r>
              <a:rPr lang="ru-RU" b="1" dirty="0"/>
              <a:t>).</a:t>
            </a:r>
            <a:endParaRPr lang="en-US" b="1" dirty="0"/>
          </a:p>
        </p:txBody>
      </p:sp>
      <p:sp>
        <p:nvSpPr>
          <p:cNvPr id="10" name="TextBox 9">
            <a:extLst>
              <a:ext uri="{FF2B5EF4-FFF2-40B4-BE49-F238E27FC236}">
                <a16:creationId xmlns:a16="http://schemas.microsoft.com/office/drawing/2014/main" id="{978B073B-1417-46C9-B1A3-69DC83614B37}"/>
              </a:ext>
            </a:extLst>
          </p:cNvPr>
          <p:cNvSpPr txBox="1"/>
          <p:nvPr/>
        </p:nvSpPr>
        <p:spPr>
          <a:xfrm>
            <a:off x="91048" y="1220115"/>
            <a:ext cx="11893134" cy="4247317"/>
          </a:xfrm>
          <a:prstGeom prst="rect">
            <a:avLst/>
          </a:prstGeom>
          <a:noFill/>
        </p:spPr>
        <p:txBody>
          <a:bodyPr wrap="square">
            <a:spAutoFit/>
          </a:bodyPr>
          <a:lstStyle/>
          <a:p>
            <a:r>
              <a:rPr lang="ru-RU" dirty="0"/>
              <a:t>Использование URL неразрывно связано с другими элементами протокола, поэтому далее мы рассмотрим его основные компоненты и строение:</a:t>
            </a:r>
            <a:endParaRPr lang="en-US" dirty="0"/>
          </a:p>
          <a:p>
            <a:pPr marL="342900" indent="-342900">
              <a:buFont typeface="+mj-lt"/>
              <a:buAutoNum type="arabicPeriod"/>
            </a:pPr>
            <a:r>
              <a:rPr lang="ru-RU" dirty="0"/>
              <a:t>Поле </a:t>
            </a:r>
            <a:r>
              <a:rPr lang="ru-RU" b="1" dirty="0" err="1"/>
              <a:t>Scheme</a:t>
            </a:r>
            <a:r>
              <a:rPr lang="ru-RU" dirty="0"/>
              <a:t> используется для указания используемого протокола, всегда сопровождается двоеточием и двумя косыми чертами (://).</a:t>
            </a:r>
            <a:endParaRPr lang="en-US" dirty="0"/>
          </a:p>
          <a:p>
            <a:pPr marL="342900" indent="-342900">
              <a:buFont typeface="+mj-lt"/>
              <a:buAutoNum type="arabicPeriod"/>
            </a:pPr>
            <a:r>
              <a:rPr lang="ru-RU" b="1" dirty="0"/>
              <a:t>Host</a:t>
            </a:r>
            <a:r>
              <a:rPr lang="ru-RU" dirty="0"/>
              <a:t> указывает местоположение ресурса, в нем может быть как доменное имя, так и IP-адрес.</a:t>
            </a:r>
            <a:endParaRPr lang="en-US" dirty="0"/>
          </a:p>
          <a:p>
            <a:pPr marL="342900" indent="-342900">
              <a:buFont typeface="+mj-lt"/>
              <a:buAutoNum type="arabicPeriod"/>
            </a:pPr>
            <a:r>
              <a:rPr lang="ru-RU" b="1" dirty="0"/>
              <a:t>Port</a:t>
            </a:r>
            <a:r>
              <a:rPr lang="ru-RU" dirty="0"/>
              <a:t>, как можно догадаться, позволяет указать номер порта, по которому следует обратиться к серверу. Оно начинается с двоеточия (:), за которым следует номер порта. При отсутствии данного элемента номер порта будет выбран по умолчанию в соответствии с указанным значением </a:t>
            </a:r>
            <a:r>
              <a:rPr lang="ru-RU" b="1" dirty="0" err="1"/>
              <a:t>Scheme</a:t>
            </a:r>
            <a:r>
              <a:rPr lang="ru-RU" dirty="0"/>
              <a:t> (например, для http:// это будет порт 80).</a:t>
            </a:r>
            <a:endParaRPr lang="en-US" dirty="0"/>
          </a:p>
          <a:p>
            <a:pPr marL="342900" indent="-342900">
              <a:buFont typeface="+mj-lt"/>
              <a:buAutoNum type="arabicPeriod"/>
            </a:pPr>
            <a:r>
              <a:rPr lang="ru-RU" dirty="0"/>
              <a:t>Далее следует поле </a:t>
            </a:r>
            <a:r>
              <a:rPr lang="ru-RU" b="1" dirty="0" err="1"/>
              <a:t>Path</a:t>
            </a:r>
            <a:r>
              <a:rPr lang="ru-RU" dirty="0"/>
              <a:t>. Оно указывает на ресурс, к которому производится обращение. Если данное поле не указано, то сервер в большинстве случаев вернет указатель по умолчанию (например index.html).</a:t>
            </a:r>
            <a:endParaRPr lang="en-US" dirty="0"/>
          </a:p>
          <a:p>
            <a:pPr marL="342900" indent="-342900">
              <a:buFont typeface="+mj-lt"/>
              <a:buAutoNum type="arabicPeriod"/>
            </a:pPr>
            <a:r>
              <a:rPr lang="ru-RU" dirty="0"/>
              <a:t>Поле </a:t>
            </a:r>
            <a:r>
              <a:rPr lang="ru-RU" b="1" dirty="0" err="1"/>
              <a:t>Query</a:t>
            </a:r>
            <a:r>
              <a:rPr lang="ru-RU" b="1" dirty="0"/>
              <a:t> </a:t>
            </a:r>
            <a:r>
              <a:rPr lang="ru-RU" b="1" dirty="0" err="1"/>
              <a:t>String</a:t>
            </a:r>
            <a:r>
              <a:rPr lang="ru-RU" dirty="0"/>
              <a:t> начинается со знака вопроса (?), за которым следует пара «параметр-значение», между которыми расположен символ равно (=). В поле </a:t>
            </a:r>
            <a:r>
              <a:rPr lang="ru-RU" dirty="0" err="1"/>
              <a:t>Query</a:t>
            </a:r>
            <a:r>
              <a:rPr lang="ru-RU" dirty="0"/>
              <a:t> </a:t>
            </a:r>
            <a:r>
              <a:rPr lang="ru-RU" dirty="0" err="1"/>
              <a:t>String</a:t>
            </a:r>
            <a:r>
              <a:rPr lang="ru-RU" dirty="0"/>
              <a:t> могут быть переданы несколько параметров с помощью символа амперсанд (&amp;) в качестве разделителя.</a:t>
            </a:r>
            <a:endParaRPr lang="en-US" dirty="0"/>
          </a:p>
          <a:p>
            <a:endParaRPr lang="ru-RU" dirty="0"/>
          </a:p>
          <a:p>
            <a:r>
              <a:rPr lang="ru-RU" dirty="0"/>
              <a:t>Не все компоненты необходимы для доступа к ресурсу. Обязательно следует указать только поля </a:t>
            </a:r>
            <a:r>
              <a:rPr lang="ru-RU" b="1" dirty="0" err="1"/>
              <a:t>Scheme</a:t>
            </a:r>
            <a:r>
              <a:rPr lang="ru-RU" dirty="0"/>
              <a:t> и </a:t>
            </a:r>
            <a:r>
              <a:rPr lang="ru-RU" b="1" dirty="0"/>
              <a:t>Host</a:t>
            </a:r>
            <a:r>
              <a:rPr lang="ru-RU" dirty="0"/>
              <a:t>.</a:t>
            </a:r>
          </a:p>
        </p:txBody>
      </p:sp>
      <p:pic>
        <p:nvPicPr>
          <p:cNvPr id="2050" name="Picture 2" descr="What is a URL? - Learn web development | MDN">
            <a:extLst>
              <a:ext uri="{FF2B5EF4-FFF2-40B4-BE49-F238E27FC236}">
                <a16:creationId xmlns:a16="http://schemas.microsoft.com/office/drawing/2014/main" id="{05BA430F-0D61-48B8-BCB5-9B5EE3216D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450" y="5467432"/>
            <a:ext cx="11528957" cy="1113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4429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4" y="59369"/>
            <a:ext cx="12031130" cy="395032"/>
          </a:xfrm>
        </p:spPr>
        <p:txBody>
          <a:bodyPr>
            <a:normAutofit fontScale="90000"/>
          </a:bodyPr>
          <a:lstStyle/>
          <a:p>
            <a:r>
              <a:rPr lang="en-US" dirty="0"/>
              <a:t>HTTP. </a:t>
            </a:r>
            <a:r>
              <a:rPr lang="ru-RU" dirty="0"/>
              <a:t>Структура запроса. </a:t>
            </a:r>
            <a:r>
              <a:rPr lang="en-US" dirty="0"/>
              <a:t>URL</a:t>
            </a:r>
          </a:p>
        </p:txBody>
      </p:sp>
      <p:pic>
        <p:nvPicPr>
          <p:cNvPr id="4" name="Picture 3">
            <a:extLst>
              <a:ext uri="{FF2B5EF4-FFF2-40B4-BE49-F238E27FC236}">
                <a16:creationId xmlns:a16="http://schemas.microsoft.com/office/drawing/2014/main" id="{095EDDC3-E654-4DFF-9349-80F3451E91D0}"/>
              </a:ext>
            </a:extLst>
          </p:cNvPr>
          <p:cNvPicPr>
            <a:picLocks noChangeAspect="1"/>
          </p:cNvPicPr>
          <p:nvPr/>
        </p:nvPicPr>
        <p:blipFill rotWithShape="1">
          <a:blip r:embed="rId2"/>
          <a:srcRect l="-1" r="-181" b="12931"/>
          <a:stretch/>
        </p:blipFill>
        <p:spPr>
          <a:xfrm>
            <a:off x="907034" y="619081"/>
            <a:ext cx="9857947" cy="5205766"/>
          </a:xfrm>
          <a:prstGeom prst="rect">
            <a:avLst/>
          </a:prstGeom>
        </p:spPr>
      </p:pic>
    </p:spTree>
    <p:extLst>
      <p:ext uri="{BB962C8B-B14F-4D97-AF65-F5344CB8AC3E}">
        <p14:creationId xmlns:p14="http://schemas.microsoft.com/office/powerpoint/2010/main" val="38575612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4" y="59369"/>
            <a:ext cx="12031130" cy="395032"/>
          </a:xfrm>
        </p:spPr>
        <p:txBody>
          <a:bodyPr>
            <a:normAutofit fontScale="90000"/>
          </a:bodyPr>
          <a:lstStyle/>
          <a:p>
            <a:r>
              <a:rPr lang="en-US" dirty="0"/>
              <a:t>HTTP. </a:t>
            </a:r>
            <a:r>
              <a:rPr lang="ru-RU" dirty="0"/>
              <a:t>Пример маршрутизации на сервере</a:t>
            </a:r>
            <a:endParaRPr lang="en-US" dirty="0"/>
          </a:p>
        </p:txBody>
      </p:sp>
      <p:pic>
        <p:nvPicPr>
          <p:cNvPr id="2050" name="Picture 2">
            <a:extLst>
              <a:ext uri="{FF2B5EF4-FFF2-40B4-BE49-F238E27FC236}">
                <a16:creationId xmlns:a16="http://schemas.microsoft.com/office/drawing/2014/main" id="{DED16837-9E74-48D4-8170-A72841DA4D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266" y="681383"/>
            <a:ext cx="11565467" cy="5251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336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6" y="74043"/>
            <a:ext cx="12031130" cy="395032"/>
          </a:xfrm>
        </p:spPr>
        <p:txBody>
          <a:bodyPr>
            <a:normAutofit fontScale="90000"/>
          </a:bodyPr>
          <a:lstStyle/>
          <a:p>
            <a:r>
              <a:rPr lang="ru-RU" dirty="0"/>
              <a:t>Синхронный код</a:t>
            </a:r>
            <a:endParaRPr lang="en-US" dirty="0"/>
          </a:p>
        </p:txBody>
      </p:sp>
      <p:pic>
        <p:nvPicPr>
          <p:cNvPr id="7" name="Picture 6">
            <a:extLst>
              <a:ext uri="{FF2B5EF4-FFF2-40B4-BE49-F238E27FC236}">
                <a16:creationId xmlns:a16="http://schemas.microsoft.com/office/drawing/2014/main" id="{D25513C6-831A-462C-8F60-298AB6A4435A}"/>
              </a:ext>
            </a:extLst>
          </p:cNvPr>
          <p:cNvPicPr>
            <a:picLocks noChangeAspect="1"/>
          </p:cNvPicPr>
          <p:nvPr/>
        </p:nvPicPr>
        <p:blipFill>
          <a:blip r:embed="rId2"/>
          <a:stretch>
            <a:fillRect/>
          </a:stretch>
        </p:blipFill>
        <p:spPr>
          <a:xfrm>
            <a:off x="69826" y="1006923"/>
            <a:ext cx="6505575" cy="21526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a:extLst>
              <a:ext uri="{FF2B5EF4-FFF2-40B4-BE49-F238E27FC236}">
                <a16:creationId xmlns:a16="http://schemas.microsoft.com/office/drawing/2014/main" id="{E9A57461-BD3C-4890-B6FB-0104F81D408E}"/>
              </a:ext>
            </a:extLst>
          </p:cNvPr>
          <p:cNvSpPr txBox="1"/>
          <p:nvPr/>
        </p:nvSpPr>
        <p:spPr>
          <a:xfrm>
            <a:off x="6696788" y="1713916"/>
            <a:ext cx="3501087" cy="369332"/>
          </a:xfrm>
          <a:prstGeom prst="rect">
            <a:avLst/>
          </a:prstGeom>
          <a:noFill/>
        </p:spPr>
        <p:txBody>
          <a:bodyPr wrap="none" rtlCol="0">
            <a:spAutoFit/>
          </a:bodyPr>
          <a:lstStyle/>
          <a:p>
            <a:r>
              <a:rPr lang="ru-RU" dirty="0"/>
              <a:t>Через 5 секунд выведется </a:t>
            </a:r>
            <a:r>
              <a:rPr lang="en-US" dirty="0"/>
              <a:t>“Hello”</a:t>
            </a:r>
          </a:p>
        </p:txBody>
      </p:sp>
      <p:sp>
        <p:nvSpPr>
          <p:cNvPr id="14" name="TextBox 13">
            <a:extLst>
              <a:ext uri="{FF2B5EF4-FFF2-40B4-BE49-F238E27FC236}">
                <a16:creationId xmlns:a16="http://schemas.microsoft.com/office/drawing/2014/main" id="{A5E7F021-43E6-4CD1-9AE1-0079AC14CEAD}"/>
              </a:ext>
            </a:extLst>
          </p:cNvPr>
          <p:cNvSpPr txBox="1"/>
          <p:nvPr/>
        </p:nvSpPr>
        <p:spPr>
          <a:xfrm>
            <a:off x="69826" y="4380498"/>
            <a:ext cx="12031130" cy="646331"/>
          </a:xfrm>
          <a:prstGeom prst="rect">
            <a:avLst/>
          </a:prstGeom>
          <a:noFill/>
        </p:spPr>
        <p:txBody>
          <a:bodyPr wrap="square">
            <a:spAutoFit/>
          </a:bodyPr>
          <a:lstStyle/>
          <a:p>
            <a:r>
              <a:rPr lang="ru-RU" dirty="0"/>
              <a:t>Операции, которые не дают выполнять ничего кроме них самих, пока они не завершатся, называются </a:t>
            </a:r>
            <a:r>
              <a:rPr lang="ru-RU" b="1" dirty="0">
                <a:effectLst/>
              </a:rPr>
              <a:t>блокирующими выполнение</a:t>
            </a:r>
            <a:r>
              <a:rPr lang="ru-RU" dirty="0"/>
              <a:t>.</a:t>
            </a:r>
            <a:endParaRPr lang="en-US" dirty="0"/>
          </a:p>
        </p:txBody>
      </p:sp>
    </p:spTree>
    <p:extLst>
      <p:ext uri="{BB962C8B-B14F-4D97-AF65-F5344CB8AC3E}">
        <p14:creationId xmlns:p14="http://schemas.microsoft.com/office/powerpoint/2010/main" val="5508224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4" y="59369"/>
            <a:ext cx="12031130" cy="395032"/>
          </a:xfrm>
        </p:spPr>
        <p:txBody>
          <a:bodyPr>
            <a:normAutofit fontScale="90000"/>
          </a:bodyPr>
          <a:lstStyle/>
          <a:p>
            <a:r>
              <a:rPr lang="en-US" dirty="0"/>
              <a:t>HTTP. </a:t>
            </a:r>
            <a:r>
              <a:rPr lang="ru-RU" dirty="0"/>
              <a:t>Структура запроса. ЗАГОЛОВКИ</a:t>
            </a:r>
            <a:endParaRPr lang="en-US" dirty="0"/>
          </a:p>
        </p:txBody>
      </p:sp>
      <p:sp>
        <p:nvSpPr>
          <p:cNvPr id="5" name="TextBox 4">
            <a:extLst>
              <a:ext uri="{FF2B5EF4-FFF2-40B4-BE49-F238E27FC236}">
                <a16:creationId xmlns:a16="http://schemas.microsoft.com/office/drawing/2014/main" id="{749A5D96-083B-4310-9377-7D01AEB3AA78}"/>
              </a:ext>
            </a:extLst>
          </p:cNvPr>
          <p:cNvSpPr txBox="1"/>
          <p:nvPr/>
        </p:nvSpPr>
        <p:spPr>
          <a:xfrm>
            <a:off x="69824" y="583363"/>
            <a:ext cx="12031130" cy="646331"/>
          </a:xfrm>
          <a:prstGeom prst="rect">
            <a:avLst/>
          </a:prstGeom>
          <a:noFill/>
        </p:spPr>
        <p:txBody>
          <a:bodyPr wrap="square">
            <a:spAutoFit/>
          </a:bodyPr>
          <a:lstStyle/>
          <a:p>
            <a:r>
              <a:rPr lang="ru-RU" b="1" dirty="0">
                <a:effectLst/>
              </a:rPr>
              <a:t>HTTP-заголовок</a:t>
            </a:r>
            <a:r>
              <a:rPr lang="ru-RU" dirty="0"/>
              <a:t> представляет собой строку формата «</a:t>
            </a:r>
            <a:r>
              <a:rPr lang="ru-RU" i="1" dirty="0" err="1"/>
              <a:t>Имя-Заголовок</a:t>
            </a:r>
            <a:r>
              <a:rPr lang="ru-RU" dirty="0" err="1"/>
              <a:t>:</a:t>
            </a:r>
            <a:r>
              <a:rPr lang="ru-RU" b="1" dirty="0" err="1"/>
              <a:t>Значение</a:t>
            </a:r>
            <a:r>
              <a:rPr lang="ru-RU" dirty="0"/>
              <a:t>», с двоеточием(:) в качестве разделителя. </a:t>
            </a:r>
            <a:endParaRPr lang="en-US" dirty="0"/>
          </a:p>
        </p:txBody>
      </p:sp>
      <p:pic>
        <p:nvPicPr>
          <p:cNvPr id="9" name="Picture 8">
            <a:extLst>
              <a:ext uri="{FF2B5EF4-FFF2-40B4-BE49-F238E27FC236}">
                <a16:creationId xmlns:a16="http://schemas.microsoft.com/office/drawing/2014/main" id="{E92C2F53-8F6E-4761-8769-1ED862E7CBFD}"/>
              </a:ext>
            </a:extLst>
          </p:cNvPr>
          <p:cNvPicPr>
            <a:picLocks noChangeAspect="1"/>
          </p:cNvPicPr>
          <p:nvPr/>
        </p:nvPicPr>
        <p:blipFill>
          <a:blip r:embed="rId2"/>
          <a:stretch>
            <a:fillRect/>
          </a:stretch>
        </p:blipFill>
        <p:spPr>
          <a:xfrm>
            <a:off x="2275680" y="1229694"/>
            <a:ext cx="6963747" cy="5525271"/>
          </a:xfrm>
          <a:prstGeom prst="rect">
            <a:avLst/>
          </a:prstGeom>
        </p:spPr>
      </p:pic>
    </p:spTree>
    <p:extLst>
      <p:ext uri="{BB962C8B-B14F-4D97-AF65-F5344CB8AC3E}">
        <p14:creationId xmlns:p14="http://schemas.microsoft.com/office/powerpoint/2010/main" val="1645074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4" y="59369"/>
            <a:ext cx="12031130" cy="395032"/>
          </a:xfrm>
        </p:spPr>
        <p:txBody>
          <a:bodyPr>
            <a:normAutofit fontScale="90000"/>
          </a:bodyPr>
          <a:lstStyle/>
          <a:p>
            <a:r>
              <a:rPr lang="en-US" dirty="0"/>
              <a:t>HTTP. </a:t>
            </a:r>
            <a:r>
              <a:rPr lang="ru-RU" dirty="0"/>
              <a:t>Структура запроса. ЗАГОЛОВКИ</a:t>
            </a:r>
            <a:endParaRPr lang="en-US" dirty="0"/>
          </a:p>
        </p:txBody>
      </p:sp>
      <p:sp>
        <p:nvSpPr>
          <p:cNvPr id="6" name="TextBox 5">
            <a:extLst>
              <a:ext uri="{FF2B5EF4-FFF2-40B4-BE49-F238E27FC236}">
                <a16:creationId xmlns:a16="http://schemas.microsoft.com/office/drawing/2014/main" id="{10833A0B-62A1-477F-9BD7-6DD007325767}"/>
              </a:ext>
            </a:extLst>
          </p:cNvPr>
          <p:cNvSpPr txBox="1"/>
          <p:nvPr/>
        </p:nvSpPr>
        <p:spPr>
          <a:xfrm>
            <a:off x="69824" y="2456075"/>
            <a:ext cx="12031129" cy="1754326"/>
          </a:xfrm>
          <a:prstGeom prst="rect">
            <a:avLst/>
          </a:prstGeom>
          <a:noFill/>
        </p:spPr>
        <p:txBody>
          <a:bodyPr wrap="square">
            <a:spAutoFit/>
          </a:bodyPr>
          <a:lstStyle/>
          <a:p>
            <a:r>
              <a:rPr lang="ru-RU" dirty="0"/>
              <a:t>В запросах может передаваться большое число различных заголовков, но все их можно разделить на три категории:</a:t>
            </a:r>
          </a:p>
          <a:p>
            <a:pPr>
              <a:buFont typeface="+mj-lt"/>
              <a:buAutoNum type="arabicPeriod"/>
            </a:pPr>
            <a:r>
              <a:rPr lang="ru-RU" b="1" dirty="0"/>
              <a:t>Общего назначения</a:t>
            </a:r>
            <a:r>
              <a:rPr lang="ru-RU" dirty="0"/>
              <a:t>, которые применяются ко всему сообщению целиком.</a:t>
            </a:r>
          </a:p>
          <a:p>
            <a:pPr>
              <a:buFont typeface="+mj-lt"/>
              <a:buAutoNum type="arabicPeriod"/>
            </a:pPr>
            <a:r>
              <a:rPr lang="ru-RU" b="1" dirty="0"/>
              <a:t>Заголовки запроса</a:t>
            </a:r>
            <a:r>
              <a:rPr lang="ru-RU" dirty="0"/>
              <a:t> уточняют некоторую информацию о запросе, сообщая дополнительный контекст или ограничивая его некоторыми логическими условиями.</a:t>
            </a:r>
          </a:p>
          <a:p>
            <a:pPr>
              <a:buFont typeface="+mj-lt"/>
              <a:buAutoNum type="arabicPeriod"/>
            </a:pPr>
            <a:r>
              <a:rPr lang="ru-RU" b="1" dirty="0"/>
              <a:t>Заголовки представления</a:t>
            </a:r>
            <a:r>
              <a:rPr lang="ru-RU" dirty="0"/>
              <a:t>, которые описывают формат данных сообщения и используемую кодировку. Добавляются к запросу только в тех случаях, когда с ним передается некоторое тело.</a:t>
            </a:r>
          </a:p>
        </p:txBody>
      </p:sp>
    </p:spTree>
    <p:extLst>
      <p:ext uri="{BB962C8B-B14F-4D97-AF65-F5344CB8AC3E}">
        <p14:creationId xmlns:p14="http://schemas.microsoft.com/office/powerpoint/2010/main" val="18023923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0FBF5F-7E3B-4B60-96BD-A272A0297750}"/>
              </a:ext>
            </a:extLst>
          </p:cNvPr>
          <p:cNvPicPr>
            <a:picLocks noChangeAspect="1"/>
          </p:cNvPicPr>
          <p:nvPr/>
        </p:nvPicPr>
        <p:blipFill>
          <a:blip r:embed="rId2"/>
          <a:stretch>
            <a:fillRect/>
          </a:stretch>
        </p:blipFill>
        <p:spPr>
          <a:xfrm>
            <a:off x="1524810" y="237506"/>
            <a:ext cx="8553353" cy="6382987"/>
          </a:xfrm>
          <a:prstGeom prst="rect">
            <a:avLst/>
          </a:prstGeom>
        </p:spPr>
      </p:pic>
    </p:spTree>
    <p:extLst>
      <p:ext uri="{BB962C8B-B14F-4D97-AF65-F5344CB8AC3E}">
        <p14:creationId xmlns:p14="http://schemas.microsoft.com/office/powerpoint/2010/main" val="655013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4" y="59369"/>
            <a:ext cx="12031130" cy="395032"/>
          </a:xfrm>
        </p:spPr>
        <p:txBody>
          <a:bodyPr>
            <a:normAutofit fontScale="90000"/>
          </a:bodyPr>
          <a:lstStyle/>
          <a:p>
            <a:r>
              <a:rPr lang="en-US" dirty="0"/>
              <a:t>HTTP. </a:t>
            </a:r>
            <a:r>
              <a:rPr lang="ru-RU" dirty="0"/>
              <a:t>Структура запроса. ТЕЛО ЗАПРОСА</a:t>
            </a:r>
            <a:endParaRPr lang="en-US" dirty="0"/>
          </a:p>
        </p:txBody>
      </p:sp>
      <p:pic>
        <p:nvPicPr>
          <p:cNvPr id="7" name="Picture 6">
            <a:extLst>
              <a:ext uri="{FF2B5EF4-FFF2-40B4-BE49-F238E27FC236}">
                <a16:creationId xmlns:a16="http://schemas.microsoft.com/office/drawing/2014/main" id="{E7AA9C32-82E9-4F3E-B24A-0AF1B56299D9}"/>
              </a:ext>
            </a:extLst>
          </p:cNvPr>
          <p:cNvPicPr>
            <a:picLocks noChangeAspect="1"/>
          </p:cNvPicPr>
          <p:nvPr/>
        </p:nvPicPr>
        <p:blipFill>
          <a:blip r:embed="rId2"/>
          <a:stretch>
            <a:fillRect/>
          </a:stretch>
        </p:blipFill>
        <p:spPr>
          <a:xfrm>
            <a:off x="536801" y="1879331"/>
            <a:ext cx="10944805" cy="2567978"/>
          </a:xfrm>
          <a:prstGeom prst="rect">
            <a:avLst/>
          </a:prstGeom>
        </p:spPr>
      </p:pic>
    </p:spTree>
    <p:extLst>
      <p:ext uri="{BB962C8B-B14F-4D97-AF65-F5344CB8AC3E}">
        <p14:creationId xmlns:p14="http://schemas.microsoft.com/office/powerpoint/2010/main" val="1435628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4" y="59369"/>
            <a:ext cx="12031130" cy="395032"/>
          </a:xfrm>
        </p:spPr>
        <p:txBody>
          <a:bodyPr>
            <a:normAutofit fontScale="90000"/>
          </a:bodyPr>
          <a:lstStyle/>
          <a:p>
            <a:r>
              <a:rPr lang="en-US" dirty="0"/>
              <a:t>HTTP. </a:t>
            </a:r>
            <a:r>
              <a:rPr lang="ru-RU" dirty="0"/>
              <a:t>ОТВЕТ</a:t>
            </a:r>
            <a:endParaRPr lang="en-US" dirty="0"/>
          </a:p>
        </p:txBody>
      </p:sp>
      <p:sp>
        <p:nvSpPr>
          <p:cNvPr id="5" name="TextBox 4">
            <a:extLst>
              <a:ext uri="{FF2B5EF4-FFF2-40B4-BE49-F238E27FC236}">
                <a16:creationId xmlns:a16="http://schemas.microsoft.com/office/drawing/2014/main" id="{A4BF5F11-78A1-4A32-9718-0A7A0E9BDE55}"/>
              </a:ext>
            </a:extLst>
          </p:cNvPr>
          <p:cNvSpPr txBox="1"/>
          <p:nvPr/>
        </p:nvSpPr>
        <p:spPr>
          <a:xfrm>
            <a:off x="69824" y="617055"/>
            <a:ext cx="12031130" cy="646331"/>
          </a:xfrm>
          <a:prstGeom prst="rect">
            <a:avLst/>
          </a:prstGeom>
          <a:noFill/>
        </p:spPr>
        <p:txBody>
          <a:bodyPr wrap="square">
            <a:spAutoFit/>
          </a:bodyPr>
          <a:lstStyle/>
          <a:p>
            <a:r>
              <a:rPr lang="ru-RU" b="1" dirty="0">
                <a:effectLst/>
              </a:rPr>
              <a:t>HTTP-ответ</a:t>
            </a:r>
            <a:r>
              <a:rPr lang="ru-RU" dirty="0"/>
              <a:t> является сообщением, которое сервер отправляет клиенту </a:t>
            </a:r>
            <a:r>
              <a:rPr lang="ru-RU" i="1" dirty="0">
                <a:effectLst/>
              </a:rPr>
              <a:t>в ответ</a:t>
            </a:r>
            <a:r>
              <a:rPr lang="ru-RU" dirty="0"/>
              <a:t> на его запрос. Его структура равна структуре HTTP-запроса: стартовая строка, заголовки и тело.</a:t>
            </a:r>
            <a:endParaRPr lang="en-US" dirty="0"/>
          </a:p>
        </p:txBody>
      </p:sp>
      <p:sp>
        <p:nvSpPr>
          <p:cNvPr id="8" name="TextBox 7">
            <a:extLst>
              <a:ext uri="{FF2B5EF4-FFF2-40B4-BE49-F238E27FC236}">
                <a16:creationId xmlns:a16="http://schemas.microsoft.com/office/drawing/2014/main" id="{197E67A1-DB1E-4ED1-892C-CA34A2BD32FD}"/>
              </a:ext>
            </a:extLst>
          </p:cNvPr>
          <p:cNvSpPr txBox="1"/>
          <p:nvPr/>
        </p:nvSpPr>
        <p:spPr>
          <a:xfrm>
            <a:off x="69822" y="1426040"/>
            <a:ext cx="12031130" cy="369332"/>
          </a:xfrm>
          <a:prstGeom prst="rect">
            <a:avLst/>
          </a:prstGeom>
          <a:noFill/>
        </p:spPr>
        <p:txBody>
          <a:bodyPr wrap="square">
            <a:spAutoFit/>
          </a:bodyPr>
          <a:lstStyle/>
          <a:p>
            <a:r>
              <a:rPr lang="ru-RU" dirty="0"/>
              <a:t>Стартовая строка HTTP-ответа называется </a:t>
            </a:r>
            <a:r>
              <a:rPr lang="ru-RU" b="1" dirty="0">
                <a:effectLst/>
              </a:rPr>
              <a:t>строкой статуса</a:t>
            </a:r>
            <a:r>
              <a:rPr lang="ru-RU" dirty="0"/>
              <a:t> (</a:t>
            </a:r>
            <a:r>
              <a:rPr lang="ru-RU" dirty="0" err="1"/>
              <a:t>status</a:t>
            </a:r>
            <a:r>
              <a:rPr lang="ru-RU" dirty="0"/>
              <a:t> </a:t>
            </a:r>
            <a:r>
              <a:rPr lang="ru-RU" dirty="0" err="1"/>
              <a:t>line</a:t>
            </a:r>
            <a:r>
              <a:rPr lang="ru-RU" dirty="0"/>
              <a:t>). На ней располагаются следующие элементы:</a:t>
            </a:r>
            <a:endParaRPr lang="en-US" dirty="0"/>
          </a:p>
        </p:txBody>
      </p:sp>
      <p:sp>
        <p:nvSpPr>
          <p:cNvPr id="10" name="TextBox 9">
            <a:extLst>
              <a:ext uri="{FF2B5EF4-FFF2-40B4-BE49-F238E27FC236}">
                <a16:creationId xmlns:a16="http://schemas.microsoft.com/office/drawing/2014/main" id="{3B94198F-A187-4DCC-B745-42E8164D2159}"/>
              </a:ext>
            </a:extLst>
          </p:cNvPr>
          <p:cNvSpPr txBox="1"/>
          <p:nvPr/>
        </p:nvSpPr>
        <p:spPr>
          <a:xfrm>
            <a:off x="91048" y="1795372"/>
            <a:ext cx="12031129" cy="1200329"/>
          </a:xfrm>
          <a:prstGeom prst="rect">
            <a:avLst/>
          </a:prstGeom>
          <a:noFill/>
        </p:spPr>
        <p:txBody>
          <a:bodyPr wrap="square">
            <a:spAutoFit/>
          </a:bodyPr>
          <a:lstStyle/>
          <a:p>
            <a:pPr>
              <a:buFont typeface="+mj-lt"/>
              <a:buAutoNum type="arabicPeriod"/>
            </a:pPr>
            <a:r>
              <a:rPr lang="ru-RU" i="1" dirty="0"/>
              <a:t>Версия протокола</a:t>
            </a:r>
            <a:r>
              <a:rPr lang="ru-RU" dirty="0"/>
              <a:t> (HTTP/2 или HTTP/1.1).</a:t>
            </a:r>
          </a:p>
          <a:p>
            <a:pPr>
              <a:buFont typeface="+mj-lt"/>
              <a:buAutoNum type="arabicPeriod"/>
            </a:pPr>
            <a:r>
              <a:rPr lang="ru-RU" i="1" dirty="0"/>
              <a:t>Код состояния</a:t>
            </a:r>
            <a:r>
              <a:rPr lang="ru-RU" dirty="0"/>
              <a:t>, который указывает, насколько успешно завершилась обработка запроса.</a:t>
            </a:r>
          </a:p>
          <a:p>
            <a:pPr>
              <a:buFont typeface="+mj-lt"/>
              <a:buAutoNum type="arabicPeriod"/>
            </a:pPr>
            <a:r>
              <a:rPr lang="ru-RU" i="1" dirty="0"/>
              <a:t>Пояснение</a:t>
            </a:r>
            <a:r>
              <a:rPr lang="ru-RU" dirty="0"/>
              <a:t> — короткое текстовое описание к коду состояния. Используется исключительно для того, чтобы упростить понимание и восприятие человека при просмотре ответа.</a:t>
            </a:r>
          </a:p>
        </p:txBody>
      </p:sp>
      <p:pic>
        <p:nvPicPr>
          <p:cNvPr id="12" name="Picture 11">
            <a:extLst>
              <a:ext uri="{FF2B5EF4-FFF2-40B4-BE49-F238E27FC236}">
                <a16:creationId xmlns:a16="http://schemas.microsoft.com/office/drawing/2014/main" id="{8E17573F-8DD9-4291-8EF7-B6D62E98A3BD}"/>
              </a:ext>
            </a:extLst>
          </p:cNvPr>
          <p:cNvPicPr>
            <a:picLocks noChangeAspect="1"/>
          </p:cNvPicPr>
          <p:nvPr/>
        </p:nvPicPr>
        <p:blipFill rotWithShape="1">
          <a:blip r:embed="rId2"/>
          <a:srcRect t="21654" r="1751"/>
          <a:stretch/>
        </p:blipFill>
        <p:spPr>
          <a:xfrm>
            <a:off x="2668740" y="3136343"/>
            <a:ext cx="5661801" cy="3194462"/>
          </a:xfrm>
          <a:prstGeom prst="rect">
            <a:avLst/>
          </a:prstGeom>
        </p:spPr>
      </p:pic>
    </p:spTree>
    <p:extLst>
      <p:ext uri="{BB962C8B-B14F-4D97-AF65-F5344CB8AC3E}">
        <p14:creationId xmlns:p14="http://schemas.microsoft.com/office/powerpoint/2010/main" val="794880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4" y="59369"/>
            <a:ext cx="12031130" cy="395032"/>
          </a:xfrm>
        </p:spPr>
        <p:txBody>
          <a:bodyPr>
            <a:normAutofit fontScale="90000"/>
          </a:bodyPr>
          <a:lstStyle/>
          <a:p>
            <a:r>
              <a:rPr lang="en-US" dirty="0"/>
              <a:t>HTTP. </a:t>
            </a:r>
            <a:r>
              <a:rPr lang="ru-RU" dirty="0"/>
              <a:t>ОТВЕТ. КОДЫ состояния</a:t>
            </a:r>
            <a:endParaRPr lang="en-US" dirty="0"/>
          </a:p>
        </p:txBody>
      </p:sp>
      <p:sp>
        <p:nvSpPr>
          <p:cNvPr id="9" name="TextBox 8">
            <a:extLst>
              <a:ext uri="{FF2B5EF4-FFF2-40B4-BE49-F238E27FC236}">
                <a16:creationId xmlns:a16="http://schemas.microsoft.com/office/drawing/2014/main" id="{A538201B-E7AF-47AA-8619-0A76F70FDAA6}"/>
              </a:ext>
            </a:extLst>
          </p:cNvPr>
          <p:cNvSpPr txBox="1"/>
          <p:nvPr/>
        </p:nvSpPr>
        <p:spPr>
          <a:xfrm>
            <a:off x="69823" y="694246"/>
            <a:ext cx="12031129" cy="646331"/>
          </a:xfrm>
          <a:prstGeom prst="rect">
            <a:avLst/>
          </a:prstGeom>
          <a:noFill/>
        </p:spPr>
        <p:txBody>
          <a:bodyPr wrap="square">
            <a:spAutoFit/>
          </a:bodyPr>
          <a:lstStyle/>
          <a:p>
            <a:r>
              <a:rPr lang="ru-RU" dirty="0"/>
              <a:t>Коды состояния HTTP используются для того, чтобы сообщить клиенту статус их запроса. HTTP-сервер может вернуть код, принадлежащий одной из пяти категорий кодов состояния:</a:t>
            </a:r>
            <a:endParaRPr lang="en-US" dirty="0"/>
          </a:p>
        </p:txBody>
      </p:sp>
      <p:pic>
        <p:nvPicPr>
          <p:cNvPr id="6" name="Picture 5">
            <a:extLst>
              <a:ext uri="{FF2B5EF4-FFF2-40B4-BE49-F238E27FC236}">
                <a16:creationId xmlns:a16="http://schemas.microsoft.com/office/drawing/2014/main" id="{33762695-BF09-483E-A14E-0859F109B287}"/>
              </a:ext>
            </a:extLst>
          </p:cNvPr>
          <p:cNvPicPr>
            <a:picLocks noChangeAspect="1"/>
          </p:cNvPicPr>
          <p:nvPr/>
        </p:nvPicPr>
        <p:blipFill>
          <a:blip r:embed="rId2"/>
          <a:stretch>
            <a:fillRect/>
          </a:stretch>
        </p:blipFill>
        <p:spPr>
          <a:xfrm>
            <a:off x="1346699" y="1741033"/>
            <a:ext cx="9477375" cy="4029075"/>
          </a:xfrm>
          <a:prstGeom prst="rect">
            <a:avLst/>
          </a:prstGeom>
        </p:spPr>
      </p:pic>
    </p:spTree>
    <p:extLst>
      <p:ext uri="{BB962C8B-B14F-4D97-AF65-F5344CB8AC3E}">
        <p14:creationId xmlns:p14="http://schemas.microsoft.com/office/powerpoint/2010/main" val="38894810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4" y="59369"/>
            <a:ext cx="12031130" cy="395032"/>
          </a:xfrm>
        </p:spPr>
        <p:txBody>
          <a:bodyPr>
            <a:normAutofit fontScale="90000"/>
          </a:bodyPr>
          <a:lstStyle/>
          <a:p>
            <a:r>
              <a:rPr lang="en-US" dirty="0"/>
              <a:t>HTTP. </a:t>
            </a:r>
            <a:r>
              <a:rPr lang="ru-RU" dirty="0"/>
              <a:t>ОТВЕТ. КОДЫ состояния</a:t>
            </a:r>
            <a:endParaRPr lang="en-US" dirty="0"/>
          </a:p>
        </p:txBody>
      </p:sp>
      <p:pic>
        <p:nvPicPr>
          <p:cNvPr id="4" name="Picture 3">
            <a:extLst>
              <a:ext uri="{FF2B5EF4-FFF2-40B4-BE49-F238E27FC236}">
                <a16:creationId xmlns:a16="http://schemas.microsoft.com/office/drawing/2014/main" id="{BE602890-1310-4CD9-9369-AF939DBA48E7}"/>
              </a:ext>
            </a:extLst>
          </p:cNvPr>
          <p:cNvPicPr>
            <a:picLocks noChangeAspect="1"/>
          </p:cNvPicPr>
          <p:nvPr/>
        </p:nvPicPr>
        <p:blipFill>
          <a:blip r:embed="rId2"/>
          <a:stretch>
            <a:fillRect/>
          </a:stretch>
        </p:blipFill>
        <p:spPr>
          <a:xfrm>
            <a:off x="1219200" y="738187"/>
            <a:ext cx="9753600" cy="5381625"/>
          </a:xfrm>
          <a:prstGeom prst="rect">
            <a:avLst/>
          </a:prstGeom>
        </p:spPr>
      </p:pic>
    </p:spTree>
    <p:extLst>
      <p:ext uri="{BB962C8B-B14F-4D97-AF65-F5344CB8AC3E}">
        <p14:creationId xmlns:p14="http://schemas.microsoft.com/office/powerpoint/2010/main" val="10845763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8C53B8-20C1-4F29-8524-F675CB73FE4D}"/>
              </a:ext>
            </a:extLst>
          </p:cNvPr>
          <p:cNvPicPr>
            <a:picLocks noChangeAspect="1"/>
          </p:cNvPicPr>
          <p:nvPr/>
        </p:nvPicPr>
        <p:blipFill>
          <a:blip r:embed="rId2"/>
          <a:stretch>
            <a:fillRect/>
          </a:stretch>
        </p:blipFill>
        <p:spPr>
          <a:xfrm>
            <a:off x="2357390" y="196633"/>
            <a:ext cx="7178496" cy="6322920"/>
          </a:xfrm>
          <a:prstGeom prst="rect">
            <a:avLst/>
          </a:prstGeom>
        </p:spPr>
      </p:pic>
    </p:spTree>
    <p:extLst>
      <p:ext uri="{BB962C8B-B14F-4D97-AF65-F5344CB8AC3E}">
        <p14:creationId xmlns:p14="http://schemas.microsoft.com/office/powerpoint/2010/main" val="16163730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4" y="59369"/>
            <a:ext cx="12031130" cy="395032"/>
          </a:xfrm>
        </p:spPr>
        <p:txBody>
          <a:bodyPr>
            <a:normAutofit fontScale="90000"/>
          </a:bodyPr>
          <a:lstStyle/>
          <a:p>
            <a:r>
              <a:rPr lang="en-US" dirty="0"/>
              <a:t>HTTP</a:t>
            </a:r>
          </a:p>
        </p:txBody>
      </p:sp>
      <p:sp>
        <p:nvSpPr>
          <p:cNvPr id="5" name="TextBox 4">
            <a:extLst>
              <a:ext uri="{FF2B5EF4-FFF2-40B4-BE49-F238E27FC236}">
                <a16:creationId xmlns:a16="http://schemas.microsoft.com/office/drawing/2014/main" id="{C9B3F8D8-CA0E-4B70-8ED5-06E7280F46D4}"/>
              </a:ext>
            </a:extLst>
          </p:cNvPr>
          <p:cNvSpPr txBox="1"/>
          <p:nvPr/>
        </p:nvSpPr>
        <p:spPr>
          <a:xfrm>
            <a:off x="69823" y="695419"/>
            <a:ext cx="12031129" cy="1200329"/>
          </a:xfrm>
          <a:prstGeom prst="rect">
            <a:avLst/>
          </a:prstGeom>
          <a:noFill/>
        </p:spPr>
        <p:txBody>
          <a:bodyPr wrap="square">
            <a:spAutoFit/>
          </a:bodyPr>
          <a:lstStyle/>
          <a:p>
            <a:r>
              <a:rPr lang="ru-RU" dirty="0"/>
              <a:t>HTTP является расширяемым протоколом, который предоставляет огромное количество возможностей, а также поддерживает передачу всевозможных типов файлов. Однако, вне зависимости от версии, у него есть один существенный недостаток, который можно заметить если перехватить отправленный HTTP-запрос - данные передаются в открытом виде. HTTP сам по себе не предоставляет никаких средств шифрования.</a:t>
            </a:r>
            <a:endParaRPr lang="en-US" dirty="0"/>
          </a:p>
        </p:txBody>
      </p:sp>
      <p:pic>
        <p:nvPicPr>
          <p:cNvPr id="7" name="Picture 6">
            <a:extLst>
              <a:ext uri="{FF2B5EF4-FFF2-40B4-BE49-F238E27FC236}">
                <a16:creationId xmlns:a16="http://schemas.microsoft.com/office/drawing/2014/main" id="{F2DBEDC5-A702-4187-AF8F-36F01DA694C4}"/>
              </a:ext>
            </a:extLst>
          </p:cNvPr>
          <p:cNvPicPr>
            <a:picLocks noChangeAspect="1"/>
          </p:cNvPicPr>
          <p:nvPr/>
        </p:nvPicPr>
        <p:blipFill>
          <a:blip r:embed="rId2"/>
          <a:stretch>
            <a:fillRect/>
          </a:stretch>
        </p:blipFill>
        <p:spPr>
          <a:xfrm>
            <a:off x="696327" y="2444997"/>
            <a:ext cx="10799345" cy="2868022"/>
          </a:xfrm>
          <a:prstGeom prst="rect">
            <a:avLst/>
          </a:prstGeom>
        </p:spPr>
      </p:pic>
    </p:spTree>
    <p:extLst>
      <p:ext uri="{BB962C8B-B14F-4D97-AF65-F5344CB8AC3E}">
        <p14:creationId xmlns:p14="http://schemas.microsoft.com/office/powerpoint/2010/main" val="33076864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2" y="59369"/>
            <a:ext cx="12031130" cy="395032"/>
          </a:xfrm>
        </p:spPr>
        <p:txBody>
          <a:bodyPr>
            <a:normAutofit fontScale="90000"/>
          </a:bodyPr>
          <a:lstStyle/>
          <a:p>
            <a:r>
              <a:rPr lang="en-US" dirty="0"/>
              <a:t>HTTPS</a:t>
            </a:r>
          </a:p>
        </p:txBody>
      </p:sp>
      <p:sp>
        <p:nvSpPr>
          <p:cNvPr id="6" name="TextBox 5">
            <a:extLst>
              <a:ext uri="{FF2B5EF4-FFF2-40B4-BE49-F238E27FC236}">
                <a16:creationId xmlns:a16="http://schemas.microsoft.com/office/drawing/2014/main" id="{E03C9E71-4410-4DD1-BFD5-430CDA274FE7}"/>
              </a:ext>
            </a:extLst>
          </p:cNvPr>
          <p:cNvSpPr txBox="1"/>
          <p:nvPr/>
        </p:nvSpPr>
        <p:spPr>
          <a:xfrm>
            <a:off x="69821" y="612154"/>
            <a:ext cx="12031129" cy="1477328"/>
          </a:xfrm>
          <a:prstGeom prst="rect">
            <a:avLst/>
          </a:prstGeom>
          <a:noFill/>
        </p:spPr>
        <p:txBody>
          <a:bodyPr wrap="square">
            <a:spAutoFit/>
          </a:bodyPr>
          <a:lstStyle/>
          <a:p>
            <a:r>
              <a:rPr lang="ru-RU" b="1" dirty="0" err="1">
                <a:effectLst/>
              </a:rPr>
              <a:t>HTTPs</a:t>
            </a:r>
            <a:r>
              <a:rPr lang="ru-RU" b="1" dirty="0">
                <a:effectLst/>
              </a:rPr>
              <a:t> (</a:t>
            </a:r>
            <a:r>
              <a:rPr lang="ru-RU" b="1" dirty="0" err="1">
                <a:effectLst/>
              </a:rPr>
              <a:t>HyperText</a:t>
            </a:r>
            <a:r>
              <a:rPr lang="ru-RU" b="1" dirty="0">
                <a:effectLst/>
              </a:rPr>
              <a:t> Transfer Protocol, </a:t>
            </a:r>
            <a:r>
              <a:rPr lang="ru-RU" b="1" dirty="0" err="1">
                <a:effectLst/>
              </a:rPr>
              <a:t>secure</a:t>
            </a:r>
            <a:r>
              <a:rPr lang="ru-RU" b="1" dirty="0">
                <a:effectLst/>
              </a:rPr>
              <a:t>)</a:t>
            </a:r>
            <a:r>
              <a:rPr lang="ru-RU" dirty="0"/>
              <a:t> является расширением HTTP-протокола, который позволяет шифровать отправляемые данные, перед тем как они попадут на транспортный уровень. Данный протокол по умолчанию использует порт 443.</a:t>
            </a:r>
            <a:br>
              <a:rPr lang="en-US" dirty="0"/>
            </a:br>
            <a:br>
              <a:rPr lang="en-US" dirty="0"/>
            </a:br>
            <a:r>
              <a:rPr lang="ru-RU" dirty="0"/>
              <a:t>Теперь если мы перехватим не HTTP , а </a:t>
            </a:r>
            <a:r>
              <a:rPr lang="ru-RU" dirty="0" err="1"/>
              <a:t>HTTP</a:t>
            </a:r>
            <a:r>
              <a:rPr lang="ru-RU" b="1" dirty="0" err="1">
                <a:effectLst/>
              </a:rPr>
              <a:t>s</a:t>
            </a:r>
            <a:r>
              <a:rPr lang="ru-RU" dirty="0"/>
              <a:t>-запрос, то не увидим здесь ничего интересного:</a:t>
            </a:r>
            <a:endParaRPr lang="en-US" dirty="0"/>
          </a:p>
        </p:txBody>
      </p:sp>
      <p:pic>
        <p:nvPicPr>
          <p:cNvPr id="8" name="Picture 7">
            <a:extLst>
              <a:ext uri="{FF2B5EF4-FFF2-40B4-BE49-F238E27FC236}">
                <a16:creationId xmlns:a16="http://schemas.microsoft.com/office/drawing/2014/main" id="{5662F2E2-3411-4650-B59C-90624601A51C}"/>
              </a:ext>
            </a:extLst>
          </p:cNvPr>
          <p:cNvPicPr>
            <a:picLocks noChangeAspect="1"/>
          </p:cNvPicPr>
          <p:nvPr/>
        </p:nvPicPr>
        <p:blipFill>
          <a:blip r:embed="rId2"/>
          <a:stretch>
            <a:fillRect/>
          </a:stretch>
        </p:blipFill>
        <p:spPr>
          <a:xfrm>
            <a:off x="443723" y="2594183"/>
            <a:ext cx="11304554" cy="3105973"/>
          </a:xfrm>
          <a:prstGeom prst="rect">
            <a:avLst/>
          </a:prstGeom>
        </p:spPr>
      </p:pic>
    </p:spTree>
    <p:extLst>
      <p:ext uri="{BB962C8B-B14F-4D97-AF65-F5344CB8AC3E}">
        <p14:creationId xmlns:p14="http://schemas.microsoft.com/office/powerpoint/2010/main" val="1866286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6" y="74043"/>
            <a:ext cx="12031130" cy="395032"/>
          </a:xfrm>
        </p:spPr>
        <p:txBody>
          <a:bodyPr>
            <a:normAutofit fontScale="90000"/>
          </a:bodyPr>
          <a:lstStyle/>
          <a:p>
            <a:r>
              <a:rPr lang="ru-RU" dirty="0" err="1"/>
              <a:t>АСинхронный</a:t>
            </a:r>
            <a:r>
              <a:rPr lang="ru-RU" dirty="0"/>
              <a:t> код</a:t>
            </a:r>
            <a:endParaRPr lang="en-US" dirty="0"/>
          </a:p>
        </p:txBody>
      </p:sp>
      <p:pic>
        <p:nvPicPr>
          <p:cNvPr id="7" name="Picture 6">
            <a:extLst>
              <a:ext uri="{FF2B5EF4-FFF2-40B4-BE49-F238E27FC236}">
                <a16:creationId xmlns:a16="http://schemas.microsoft.com/office/drawing/2014/main" id="{28ECF6A2-805A-4E0F-8286-00692847B52B}"/>
              </a:ext>
            </a:extLst>
          </p:cNvPr>
          <p:cNvPicPr>
            <a:picLocks noChangeAspect="1"/>
          </p:cNvPicPr>
          <p:nvPr/>
        </p:nvPicPr>
        <p:blipFill>
          <a:blip r:embed="rId2"/>
          <a:stretch>
            <a:fillRect/>
          </a:stretch>
        </p:blipFill>
        <p:spPr>
          <a:xfrm>
            <a:off x="3220593" y="2766828"/>
            <a:ext cx="5848350" cy="14668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756236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2" y="59369"/>
            <a:ext cx="12031130" cy="395032"/>
          </a:xfrm>
        </p:spPr>
        <p:txBody>
          <a:bodyPr>
            <a:normAutofit fontScale="90000"/>
          </a:bodyPr>
          <a:lstStyle/>
          <a:p>
            <a:r>
              <a:rPr lang="en-US" dirty="0"/>
              <a:t>REST API</a:t>
            </a:r>
          </a:p>
        </p:txBody>
      </p:sp>
      <p:sp>
        <p:nvSpPr>
          <p:cNvPr id="7" name="TextBox 6">
            <a:extLst>
              <a:ext uri="{FF2B5EF4-FFF2-40B4-BE49-F238E27FC236}">
                <a16:creationId xmlns:a16="http://schemas.microsoft.com/office/drawing/2014/main" id="{316921AB-2ECA-4515-A38E-BDE1E5392344}"/>
              </a:ext>
            </a:extLst>
          </p:cNvPr>
          <p:cNvSpPr txBox="1"/>
          <p:nvPr/>
        </p:nvSpPr>
        <p:spPr>
          <a:xfrm>
            <a:off x="69821" y="722898"/>
            <a:ext cx="12031129" cy="646331"/>
          </a:xfrm>
          <a:prstGeom prst="rect">
            <a:avLst/>
          </a:prstGeom>
          <a:noFill/>
        </p:spPr>
        <p:txBody>
          <a:bodyPr wrap="square">
            <a:spAutoFit/>
          </a:bodyPr>
          <a:lstStyle/>
          <a:p>
            <a:r>
              <a:rPr lang="ru-RU" b="1" dirty="0"/>
              <a:t>API</a:t>
            </a:r>
            <a:r>
              <a:rPr lang="ru-RU" dirty="0"/>
              <a:t> – это механизмы, которые позволяют двум программным компонентам взаимодействовать друг с другом, используя набор определений и протоколов. </a:t>
            </a:r>
            <a:endParaRPr lang="en-US" dirty="0"/>
          </a:p>
        </p:txBody>
      </p:sp>
      <p:sp>
        <p:nvSpPr>
          <p:cNvPr id="10" name="TextBox 9">
            <a:extLst>
              <a:ext uri="{FF2B5EF4-FFF2-40B4-BE49-F238E27FC236}">
                <a16:creationId xmlns:a16="http://schemas.microsoft.com/office/drawing/2014/main" id="{15FF77D1-C7AB-4F4D-8EC1-75FC9C061461}"/>
              </a:ext>
            </a:extLst>
          </p:cNvPr>
          <p:cNvSpPr txBox="1"/>
          <p:nvPr/>
        </p:nvSpPr>
        <p:spPr>
          <a:xfrm>
            <a:off x="69820" y="4321674"/>
            <a:ext cx="12031129" cy="1477328"/>
          </a:xfrm>
          <a:prstGeom prst="rect">
            <a:avLst/>
          </a:prstGeom>
          <a:noFill/>
        </p:spPr>
        <p:txBody>
          <a:bodyPr wrap="square">
            <a:spAutoFit/>
          </a:bodyPr>
          <a:lstStyle/>
          <a:p>
            <a:r>
              <a:rPr lang="ru-RU" dirty="0"/>
              <a:t>API – Application </a:t>
            </a:r>
            <a:r>
              <a:rPr lang="ru-RU" dirty="0" err="1"/>
              <a:t>Programming</a:t>
            </a:r>
            <a:r>
              <a:rPr lang="ru-RU" dirty="0"/>
              <a:t> Interface, что значит программный интерфейс приложения. В контексте API слово «приложение» относится к любому ПО с определенной функцией. Интерфейс можно рассматривать как сервисный контракт между двумя приложениями. Этот контракт определяет, как они взаимодействуют друг с другом, используя запросы и ответы. Документация API содержит информацию о том, как разработчики должны структурировать эти запросы и ответы.</a:t>
            </a:r>
            <a:endParaRPr lang="en-US" dirty="0"/>
          </a:p>
        </p:txBody>
      </p:sp>
      <p:pic>
        <p:nvPicPr>
          <p:cNvPr id="12" name="Picture 11">
            <a:extLst>
              <a:ext uri="{FF2B5EF4-FFF2-40B4-BE49-F238E27FC236}">
                <a16:creationId xmlns:a16="http://schemas.microsoft.com/office/drawing/2014/main" id="{CBCFA209-61CC-41FD-B9A0-359281C68CA2}"/>
              </a:ext>
            </a:extLst>
          </p:cNvPr>
          <p:cNvPicPr>
            <a:picLocks noChangeAspect="1"/>
          </p:cNvPicPr>
          <p:nvPr/>
        </p:nvPicPr>
        <p:blipFill rotWithShape="1">
          <a:blip r:embed="rId2"/>
          <a:srcRect l="2572" t="19436" r="2752" b="17621"/>
          <a:stretch/>
        </p:blipFill>
        <p:spPr>
          <a:xfrm>
            <a:off x="2137557" y="2048493"/>
            <a:ext cx="7214261" cy="1852551"/>
          </a:xfrm>
          <a:prstGeom prst="rect">
            <a:avLst/>
          </a:prstGeom>
        </p:spPr>
      </p:pic>
    </p:spTree>
    <p:extLst>
      <p:ext uri="{BB962C8B-B14F-4D97-AF65-F5344CB8AC3E}">
        <p14:creationId xmlns:p14="http://schemas.microsoft.com/office/powerpoint/2010/main" val="31431476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2" y="59369"/>
            <a:ext cx="12031130" cy="395032"/>
          </a:xfrm>
        </p:spPr>
        <p:txBody>
          <a:bodyPr>
            <a:normAutofit fontScale="90000"/>
          </a:bodyPr>
          <a:lstStyle/>
          <a:p>
            <a:r>
              <a:rPr lang="en-US" dirty="0"/>
              <a:t>API</a:t>
            </a:r>
          </a:p>
        </p:txBody>
      </p:sp>
      <p:sp>
        <p:nvSpPr>
          <p:cNvPr id="8" name="TextBox 7">
            <a:extLst>
              <a:ext uri="{FF2B5EF4-FFF2-40B4-BE49-F238E27FC236}">
                <a16:creationId xmlns:a16="http://schemas.microsoft.com/office/drawing/2014/main" id="{91B8781C-3253-49ED-BA06-BF2A35AFAC89}"/>
              </a:ext>
            </a:extLst>
          </p:cNvPr>
          <p:cNvSpPr txBox="1"/>
          <p:nvPr/>
        </p:nvSpPr>
        <p:spPr>
          <a:xfrm>
            <a:off x="69822" y="1056373"/>
            <a:ext cx="12031130" cy="4524315"/>
          </a:xfrm>
          <a:prstGeom prst="rect">
            <a:avLst/>
          </a:prstGeom>
          <a:noFill/>
        </p:spPr>
        <p:txBody>
          <a:bodyPr wrap="square">
            <a:spAutoFit/>
          </a:bodyPr>
          <a:lstStyle/>
          <a:p>
            <a:pPr algn="just"/>
            <a:r>
              <a:rPr lang="ru-RU" b="1" dirty="0"/>
              <a:t>Рассмотрим использование API на примере.</a:t>
            </a:r>
            <a:r>
              <a:rPr lang="ru-RU" dirty="0"/>
              <a:t> Разработчик сделал сайт с онлайн-конвертером валют. Он хочет, чтобы конвертером пользовались не только на исходном сайте, но и в банковских приложениях.</a:t>
            </a:r>
            <a:endParaRPr lang="en-US" dirty="0"/>
          </a:p>
          <a:p>
            <a:pPr algn="just"/>
            <a:endParaRPr lang="ru-RU" dirty="0"/>
          </a:p>
          <a:p>
            <a:pPr algn="just"/>
            <a:r>
              <a:rPr lang="ru-RU" dirty="0"/>
              <a:t>Как это сделать:</a:t>
            </a:r>
          </a:p>
          <a:p>
            <a:pPr algn="just">
              <a:buFont typeface="+mj-lt"/>
              <a:buAutoNum type="arabicPeriod"/>
            </a:pPr>
            <a:r>
              <a:rPr lang="ru-RU" dirty="0"/>
              <a:t>Разработчик конвертера создает API и выкладывает его на своем сайте. Описывает в документации, как работает API и какие есть функции.</a:t>
            </a:r>
          </a:p>
          <a:p>
            <a:pPr algn="just">
              <a:buFont typeface="+mj-lt"/>
              <a:buAutoNum type="arabicPeriod"/>
            </a:pPr>
            <a:r>
              <a:rPr lang="ru-RU" dirty="0"/>
              <a:t>Разработчики банковских приложений берут API конвертера и добавляют его в свой код, если хотят дать своим пользователям функции этого конвертера.</a:t>
            </a:r>
          </a:p>
          <a:p>
            <a:pPr algn="just">
              <a:buFont typeface="+mj-lt"/>
              <a:buAutoNum type="arabicPeriod"/>
            </a:pPr>
            <a:r>
              <a:rPr lang="ru-RU" dirty="0"/>
              <a:t>Пользователь приложения вводит сумму, которую хочет «обменять», и выбирает валюты.</a:t>
            </a:r>
          </a:p>
          <a:p>
            <a:pPr algn="just">
              <a:buFont typeface="+mj-lt"/>
              <a:buAutoNum type="arabicPeriod"/>
            </a:pPr>
            <a:r>
              <a:rPr lang="ru-RU" dirty="0"/>
              <a:t>Приложение посылает на сервер конвертера специальный запрос с суммой, которую нужно перевести в выбранную валюту.</a:t>
            </a:r>
          </a:p>
          <a:p>
            <a:pPr algn="just">
              <a:buFont typeface="+mj-lt"/>
              <a:buAutoNum type="arabicPeriod"/>
            </a:pPr>
            <a:r>
              <a:rPr lang="ru-RU" dirty="0"/>
              <a:t>Конвертер переводит сумму и отправляет ответ с результатом в нужной валюте.</a:t>
            </a:r>
          </a:p>
          <a:p>
            <a:pPr algn="just">
              <a:buFont typeface="+mj-lt"/>
              <a:buAutoNum type="arabicPeriod"/>
            </a:pPr>
            <a:r>
              <a:rPr lang="ru-RU" dirty="0"/>
              <a:t>Приложение получает ответ и показывает его пользователю.</a:t>
            </a:r>
            <a:endParaRPr lang="en-US" dirty="0"/>
          </a:p>
          <a:p>
            <a:pPr algn="just">
              <a:buFont typeface="+mj-lt"/>
              <a:buAutoNum type="arabicPeriod"/>
            </a:pPr>
            <a:endParaRPr lang="ru-RU" dirty="0"/>
          </a:p>
          <a:p>
            <a:pPr algn="just"/>
            <a:r>
              <a:rPr lang="ru-RU" dirty="0"/>
              <a:t>В итоге все довольны: пользователь перевел цифры в другую валюту в приложении, конвертером пользуются не только на сайте, а банковские приложения не писали конвертер с нуля, но улучшили свой продукт.</a:t>
            </a:r>
          </a:p>
        </p:txBody>
      </p:sp>
    </p:spTree>
    <p:extLst>
      <p:ext uri="{BB962C8B-B14F-4D97-AF65-F5344CB8AC3E}">
        <p14:creationId xmlns:p14="http://schemas.microsoft.com/office/powerpoint/2010/main" val="28191346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628F25-DB98-40B2-B5AC-BEE1E35C3371}"/>
              </a:ext>
            </a:extLst>
          </p:cNvPr>
          <p:cNvPicPr>
            <a:picLocks noChangeAspect="1"/>
          </p:cNvPicPr>
          <p:nvPr/>
        </p:nvPicPr>
        <p:blipFill>
          <a:blip r:embed="rId2"/>
          <a:stretch>
            <a:fillRect/>
          </a:stretch>
        </p:blipFill>
        <p:spPr>
          <a:xfrm>
            <a:off x="3042244" y="85287"/>
            <a:ext cx="5763309" cy="6687426"/>
          </a:xfrm>
          <a:prstGeom prst="rect">
            <a:avLst/>
          </a:prstGeom>
        </p:spPr>
      </p:pic>
    </p:spTree>
    <p:extLst>
      <p:ext uri="{BB962C8B-B14F-4D97-AF65-F5344CB8AC3E}">
        <p14:creationId xmlns:p14="http://schemas.microsoft.com/office/powerpoint/2010/main" val="29447227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2" y="59369"/>
            <a:ext cx="12031130" cy="395032"/>
          </a:xfrm>
        </p:spPr>
        <p:txBody>
          <a:bodyPr>
            <a:normAutofit fontScale="90000"/>
          </a:bodyPr>
          <a:lstStyle/>
          <a:p>
            <a:r>
              <a:rPr lang="en-US" dirty="0"/>
              <a:t>API.</a:t>
            </a:r>
            <a:r>
              <a:rPr lang="ru-RU" dirty="0" err="1"/>
              <a:t>ПлЮСЫ</a:t>
            </a:r>
            <a:r>
              <a:rPr lang="ru-RU" dirty="0"/>
              <a:t> И МИНУСЫ</a:t>
            </a:r>
            <a:endParaRPr lang="en-US" dirty="0"/>
          </a:p>
        </p:txBody>
      </p:sp>
      <p:sp>
        <p:nvSpPr>
          <p:cNvPr id="5" name="TextBox 4">
            <a:extLst>
              <a:ext uri="{FF2B5EF4-FFF2-40B4-BE49-F238E27FC236}">
                <a16:creationId xmlns:a16="http://schemas.microsoft.com/office/drawing/2014/main" id="{990060DA-5816-4DEC-B1DB-62928AA22A82}"/>
              </a:ext>
            </a:extLst>
          </p:cNvPr>
          <p:cNvSpPr txBox="1"/>
          <p:nvPr/>
        </p:nvSpPr>
        <p:spPr>
          <a:xfrm>
            <a:off x="160870" y="1251419"/>
            <a:ext cx="12031130" cy="3139321"/>
          </a:xfrm>
          <a:prstGeom prst="rect">
            <a:avLst/>
          </a:prstGeom>
          <a:noFill/>
        </p:spPr>
        <p:txBody>
          <a:bodyPr wrap="square">
            <a:spAutoFit/>
          </a:bodyPr>
          <a:lstStyle/>
          <a:p>
            <a:r>
              <a:rPr lang="ru-RU" dirty="0"/>
              <a:t>Плюсы API:</a:t>
            </a:r>
          </a:p>
          <a:p>
            <a:pPr marL="342900" indent="-342900">
              <a:buFont typeface="+mj-lt"/>
              <a:buAutoNum type="arabicPeriod"/>
            </a:pPr>
            <a:r>
              <a:rPr lang="ru-RU" b="1" dirty="0"/>
              <a:t>Экономия</a:t>
            </a:r>
          </a:p>
          <a:p>
            <a:pPr marL="342900" indent="-342900">
              <a:buFont typeface="+mj-lt"/>
              <a:buAutoNum type="arabicPeriod"/>
            </a:pPr>
            <a:r>
              <a:rPr lang="ru-RU" b="1" dirty="0"/>
              <a:t>Предсказуемость</a:t>
            </a:r>
            <a:endParaRPr lang="ru-RU" dirty="0"/>
          </a:p>
          <a:p>
            <a:pPr marL="342900" indent="-342900">
              <a:buFont typeface="+mj-lt"/>
              <a:buAutoNum type="arabicPeriod"/>
            </a:pPr>
            <a:r>
              <a:rPr lang="ru-RU" b="1" dirty="0"/>
              <a:t>Прибыль</a:t>
            </a:r>
            <a:endParaRPr lang="ru-RU" dirty="0"/>
          </a:p>
          <a:p>
            <a:pPr>
              <a:buFont typeface="Arial" panose="020B0604020202020204" pitchFamily="34" charset="0"/>
              <a:buChar char="•"/>
            </a:pPr>
            <a:endParaRPr lang="ru-RU" dirty="0"/>
          </a:p>
          <a:p>
            <a:pPr>
              <a:buFont typeface="Arial" panose="020B0604020202020204" pitchFamily="34" charset="0"/>
              <a:buChar char="•"/>
            </a:pPr>
            <a:endParaRPr lang="ru-RU" dirty="0"/>
          </a:p>
          <a:p>
            <a:pPr>
              <a:buFont typeface="Arial" panose="020B0604020202020204" pitchFamily="34" charset="0"/>
              <a:buChar char="•"/>
            </a:pPr>
            <a:endParaRPr lang="ru-RU" dirty="0"/>
          </a:p>
          <a:p>
            <a:r>
              <a:rPr lang="ru-RU" dirty="0"/>
              <a:t>Минусы:</a:t>
            </a:r>
          </a:p>
          <a:p>
            <a:pPr marL="342900" indent="-342900">
              <a:buFont typeface="+mj-lt"/>
              <a:buAutoNum type="arabicPeriod"/>
            </a:pPr>
            <a:r>
              <a:rPr lang="ru-RU" b="1" dirty="0"/>
              <a:t>Неактуальность</a:t>
            </a:r>
          </a:p>
          <a:p>
            <a:pPr marL="342900" indent="-342900">
              <a:buFont typeface="+mj-lt"/>
              <a:buAutoNum type="arabicPeriod"/>
            </a:pPr>
            <a:r>
              <a:rPr lang="ru-RU" b="1" dirty="0"/>
              <a:t>Поверхностность</a:t>
            </a:r>
          </a:p>
          <a:p>
            <a:pPr marL="342900" indent="-342900">
              <a:buFont typeface="+mj-lt"/>
              <a:buAutoNum type="arabicPeriod"/>
            </a:pPr>
            <a:r>
              <a:rPr lang="ru-RU" b="1" dirty="0"/>
              <a:t>Ограниченность</a:t>
            </a:r>
            <a:endParaRPr lang="ru-RU" dirty="0"/>
          </a:p>
        </p:txBody>
      </p:sp>
    </p:spTree>
    <p:extLst>
      <p:ext uri="{BB962C8B-B14F-4D97-AF65-F5344CB8AC3E}">
        <p14:creationId xmlns:p14="http://schemas.microsoft.com/office/powerpoint/2010/main" val="4410890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2" y="59369"/>
            <a:ext cx="12031130" cy="395032"/>
          </a:xfrm>
        </p:spPr>
        <p:txBody>
          <a:bodyPr>
            <a:normAutofit fontScale="90000"/>
          </a:bodyPr>
          <a:lstStyle/>
          <a:p>
            <a:r>
              <a:rPr lang="en-US" dirty="0"/>
              <a:t>API.</a:t>
            </a:r>
            <a:r>
              <a:rPr lang="ru-RU" dirty="0"/>
              <a:t>Виды</a:t>
            </a:r>
            <a:endParaRPr lang="en-US" dirty="0"/>
          </a:p>
        </p:txBody>
      </p:sp>
      <p:sp>
        <p:nvSpPr>
          <p:cNvPr id="6" name="TextBox 5">
            <a:extLst>
              <a:ext uri="{FF2B5EF4-FFF2-40B4-BE49-F238E27FC236}">
                <a16:creationId xmlns:a16="http://schemas.microsoft.com/office/drawing/2014/main" id="{AC306717-34D9-48D0-94CB-0B1FE9A547D6}"/>
              </a:ext>
            </a:extLst>
          </p:cNvPr>
          <p:cNvSpPr txBox="1"/>
          <p:nvPr/>
        </p:nvSpPr>
        <p:spPr>
          <a:xfrm>
            <a:off x="69822" y="1150064"/>
            <a:ext cx="12031130" cy="3416320"/>
          </a:xfrm>
          <a:prstGeom prst="rect">
            <a:avLst/>
          </a:prstGeom>
          <a:noFill/>
        </p:spPr>
        <p:txBody>
          <a:bodyPr wrap="square">
            <a:spAutoFit/>
          </a:bodyPr>
          <a:lstStyle/>
          <a:p>
            <a:pPr algn="just"/>
            <a:r>
              <a:rPr lang="ru-RU" dirty="0"/>
              <a:t>По типу доступа API делят на:</a:t>
            </a:r>
          </a:p>
          <a:p>
            <a:pPr marL="342900" indent="-342900" algn="just">
              <a:buFont typeface="+mj-lt"/>
              <a:buAutoNum type="arabicPeriod"/>
            </a:pPr>
            <a:r>
              <a:rPr lang="ru-RU" b="1" dirty="0"/>
              <a:t>Публичные API.</a:t>
            </a:r>
            <a:r>
              <a:rPr lang="ru-RU" dirty="0"/>
              <a:t> Разработчики создали API для своей программы и дают пользоваться им всему миру. Такие API часто продают, чтобы получить дополнительный доход. Например, так делает Google с API Google Maps.</a:t>
            </a:r>
          </a:p>
          <a:p>
            <a:pPr marL="342900" indent="-342900" algn="just">
              <a:buFont typeface="+mj-lt"/>
              <a:buAutoNum type="arabicPeriod"/>
            </a:pPr>
            <a:endParaRPr lang="ru-RU" dirty="0"/>
          </a:p>
          <a:p>
            <a:pPr marL="342900" indent="-342900" algn="just">
              <a:buFont typeface="+mj-lt"/>
              <a:buAutoNum type="arabicPeriod"/>
            </a:pPr>
            <a:r>
              <a:rPr lang="ru-RU" b="1" dirty="0"/>
              <a:t>Приватные или внутренние API.</a:t>
            </a:r>
            <a:r>
              <a:rPr lang="ru-RU" dirty="0"/>
              <a:t> Разработчики скрывают эти API от всего мира. Например, приватные API используют компании, чтобы связать свои внутренние программы.</a:t>
            </a:r>
          </a:p>
          <a:p>
            <a:pPr marL="342900" indent="-342900" algn="just">
              <a:buFont typeface="+mj-lt"/>
              <a:buAutoNum type="arabicPeriod"/>
            </a:pPr>
            <a:endParaRPr lang="ru-RU" dirty="0"/>
          </a:p>
          <a:p>
            <a:pPr marL="342900" indent="-342900" algn="just">
              <a:buFont typeface="+mj-lt"/>
              <a:buAutoNum type="arabicPeriod"/>
            </a:pPr>
            <a:r>
              <a:rPr lang="ru-RU" b="1" dirty="0"/>
              <a:t>Партнерские API.</a:t>
            </a:r>
            <a:r>
              <a:rPr lang="ru-RU" dirty="0"/>
              <a:t> Специальные API, которые разработчики компаний пишут для партнеров и делятся только с ними. Например, API для связи базы данных компании и сторонней CRM-системы или </a:t>
            </a:r>
            <a:r>
              <a:rPr lang="ru-RU" dirty="0" err="1"/>
              <a:t>email</a:t>
            </a:r>
            <a:r>
              <a:rPr lang="ru-RU" dirty="0"/>
              <a:t>-сервиса.</a:t>
            </a:r>
          </a:p>
          <a:p>
            <a:pPr marL="342900" indent="-342900" algn="just">
              <a:buFont typeface="+mj-lt"/>
              <a:buAutoNum type="arabicPeriod"/>
            </a:pPr>
            <a:endParaRPr lang="ru-RU" dirty="0"/>
          </a:p>
          <a:p>
            <a:pPr marL="342900" indent="-342900" algn="just">
              <a:buFont typeface="+mj-lt"/>
              <a:buAutoNum type="arabicPeriod"/>
            </a:pPr>
            <a:r>
              <a:rPr lang="ru-RU" b="1" dirty="0"/>
              <a:t>Составные API</a:t>
            </a:r>
            <a:r>
              <a:rPr lang="ru-RU" dirty="0"/>
              <a:t>. Состоят из нескольких API, чтобы выполнять много последовательных действий. Обычно составные API создают, потому что они работают быстрее, чем один большой API.</a:t>
            </a:r>
          </a:p>
        </p:txBody>
      </p:sp>
    </p:spTree>
    <p:extLst>
      <p:ext uri="{BB962C8B-B14F-4D97-AF65-F5344CB8AC3E}">
        <p14:creationId xmlns:p14="http://schemas.microsoft.com/office/powerpoint/2010/main" val="39342252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2" y="59369"/>
            <a:ext cx="12031130" cy="395032"/>
          </a:xfrm>
        </p:spPr>
        <p:txBody>
          <a:bodyPr>
            <a:normAutofit fontScale="90000"/>
          </a:bodyPr>
          <a:lstStyle/>
          <a:p>
            <a:r>
              <a:rPr lang="en-US" dirty="0"/>
              <a:t>API.</a:t>
            </a:r>
            <a:r>
              <a:rPr lang="ru-RU" dirty="0"/>
              <a:t>Типы архитектур</a:t>
            </a:r>
            <a:r>
              <a:rPr lang="en-US" dirty="0"/>
              <a:t>.RPC</a:t>
            </a:r>
          </a:p>
        </p:txBody>
      </p:sp>
      <p:sp>
        <p:nvSpPr>
          <p:cNvPr id="6" name="TextBox 5">
            <a:extLst>
              <a:ext uri="{FF2B5EF4-FFF2-40B4-BE49-F238E27FC236}">
                <a16:creationId xmlns:a16="http://schemas.microsoft.com/office/drawing/2014/main" id="{AC306717-34D9-48D0-94CB-0B1FE9A547D6}"/>
              </a:ext>
            </a:extLst>
          </p:cNvPr>
          <p:cNvSpPr txBox="1"/>
          <p:nvPr/>
        </p:nvSpPr>
        <p:spPr>
          <a:xfrm>
            <a:off x="80435" y="580048"/>
            <a:ext cx="12031130" cy="1200329"/>
          </a:xfrm>
          <a:prstGeom prst="rect">
            <a:avLst/>
          </a:prstGeom>
          <a:noFill/>
        </p:spPr>
        <p:txBody>
          <a:bodyPr wrap="square">
            <a:spAutoFit/>
          </a:bodyPr>
          <a:lstStyle/>
          <a:p>
            <a:r>
              <a:rPr lang="ru-RU" b="1" dirty="0">
                <a:effectLst/>
              </a:rPr>
              <a:t>Существует три основных типа архитектур API: </a:t>
            </a:r>
          </a:p>
          <a:p>
            <a:pPr marL="342900" indent="-342900">
              <a:buFont typeface="+mj-lt"/>
              <a:buAutoNum type="arabicPeriod"/>
            </a:pPr>
            <a:r>
              <a:rPr lang="ru-RU" b="1" dirty="0">
                <a:effectLst/>
              </a:rPr>
              <a:t>RPC, </a:t>
            </a:r>
          </a:p>
          <a:p>
            <a:pPr marL="342900" indent="-342900">
              <a:buFont typeface="+mj-lt"/>
              <a:buAutoNum type="arabicPeriod"/>
            </a:pPr>
            <a:r>
              <a:rPr lang="ru-RU" b="1" dirty="0">
                <a:effectLst/>
              </a:rPr>
              <a:t>REST </a:t>
            </a:r>
          </a:p>
          <a:p>
            <a:pPr marL="342900" indent="-342900">
              <a:buFont typeface="+mj-lt"/>
              <a:buAutoNum type="arabicPeriod"/>
            </a:pPr>
            <a:r>
              <a:rPr lang="ru-RU" b="1" dirty="0">
                <a:effectLst/>
              </a:rPr>
              <a:t>SOAP. </a:t>
            </a:r>
          </a:p>
        </p:txBody>
      </p:sp>
      <p:sp>
        <p:nvSpPr>
          <p:cNvPr id="5" name="TextBox 4">
            <a:extLst>
              <a:ext uri="{FF2B5EF4-FFF2-40B4-BE49-F238E27FC236}">
                <a16:creationId xmlns:a16="http://schemas.microsoft.com/office/drawing/2014/main" id="{B9454881-3C80-4017-8680-D6DDA491D995}"/>
              </a:ext>
            </a:extLst>
          </p:cNvPr>
          <p:cNvSpPr txBox="1"/>
          <p:nvPr/>
        </p:nvSpPr>
        <p:spPr>
          <a:xfrm>
            <a:off x="69822" y="2159192"/>
            <a:ext cx="12020517" cy="923330"/>
          </a:xfrm>
          <a:prstGeom prst="rect">
            <a:avLst/>
          </a:prstGeom>
          <a:noFill/>
        </p:spPr>
        <p:txBody>
          <a:bodyPr wrap="square">
            <a:spAutoFit/>
          </a:bodyPr>
          <a:lstStyle/>
          <a:p>
            <a:pPr algn="just"/>
            <a:r>
              <a:rPr lang="ru-RU" b="1" dirty="0">
                <a:effectLst/>
              </a:rPr>
              <a:t>RPC </a:t>
            </a:r>
            <a:r>
              <a:rPr lang="ru-RU" dirty="0"/>
              <a:t>― это простой формат для отправки нескольких параметров и получения результатов. API RPC вызывают действия или процессы, в то время как другие API в основном обмениваются данными или ресурсами. RPC может использовать два разных языка для кодирования ― JSON и XML. </a:t>
            </a:r>
            <a:endParaRPr lang="en-US" dirty="0"/>
          </a:p>
        </p:txBody>
      </p:sp>
      <p:pic>
        <p:nvPicPr>
          <p:cNvPr id="7" name="Picture 6">
            <a:extLst>
              <a:ext uri="{FF2B5EF4-FFF2-40B4-BE49-F238E27FC236}">
                <a16:creationId xmlns:a16="http://schemas.microsoft.com/office/drawing/2014/main" id="{7CF8E081-7DE3-42B4-BD64-A7557729AEA2}"/>
              </a:ext>
            </a:extLst>
          </p:cNvPr>
          <p:cNvPicPr>
            <a:picLocks noChangeAspect="1"/>
          </p:cNvPicPr>
          <p:nvPr/>
        </p:nvPicPr>
        <p:blipFill rotWithShape="1">
          <a:blip r:embed="rId2"/>
          <a:srcRect l="3812" t="15053" r="5532" b="8054"/>
          <a:stretch/>
        </p:blipFill>
        <p:spPr>
          <a:xfrm>
            <a:off x="3022271" y="3494877"/>
            <a:ext cx="5468588" cy="2783075"/>
          </a:xfrm>
          <a:prstGeom prst="rect">
            <a:avLst/>
          </a:prstGeom>
        </p:spPr>
      </p:pic>
    </p:spTree>
    <p:extLst>
      <p:ext uri="{BB962C8B-B14F-4D97-AF65-F5344CB8AC3E}">
        <p14:creationId xmlns:p14="http://schemas.microsoft.com/office/powerpoint/2010/main" val="16277535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2" y="59369"/>
            <a:ext cx="12031130" cy="395032"/>
          </a:xfrm>
        </p:spPr>
        <p:txBody>
          <a:bodyPr>
            <a:normAutofit fontScale="90000"/>
          </a:bodyPr>
          <a:lstStyle/>
          <a:p>
            <a:r>
              <a:rPr lang="en-US" dirty="0"/>
              <a:t>API.</a:t>
            </a:r>
            <a:r>
              <a:rPr lang="ru-RU" dirty="0"/>
              <a:t>Типы архитектур</a:t>
            </a:r>
            <a:r>
              <a:rPr lang="en-US" dirty="0"/>
              <a:t>.SOAP</a:t>
            </a:r>
          </a:p>
        </p:txBody>
      </p:sp>
      <p:sp>
        <p:nvSpPr>
          <p:cNvPr id="5" name="TextBox 4">
            <a:extLst>
              <a:ext uri="{FF2B5EF4-FFF2-40B4-BE49-F238E27FC236}">
                <a16:creationId xmlns:a16="http://schemas.microsoft.com/office/drawing/2014/main" id="{A0C64BDF-60E4-48F4-9496-E0F0A2482C4C}"/>
              </a:ext>
            </a:extLst>
          </p:cNvPr>
          <p:cNvSpPr txBox="1"/>
          <p:nvPr/>
        </p:nvSpPr>
        <p:spPr>
          <a:xfrm>
            <a:off x="69822" y="747823"/>
            <a:ext cx="12031130" cy="1200329"/>
          </a:xfrm>
          <a:prstGeom prst="rect">
            <a:avLst/>
          </a:prstGeom>
          <a:noFill/>
        </p:spPr>
        <p:txBody>
          <a:bodyPr wrap="square">
            <a:spAutoFit/>
          </a:bodyPr>
          <a:lstStyle/>
          <a:p>
            <a:pPr algn="just"/>
            <a:r>
              <a:rPr lang="ru-RU" dirty="0"/>
              <a:t>Формат </a:t>
            </a:r>
            <a:r>
              <a:rPr lang="ru-RU" b="1" dirty="0">
                <a:effectLst/>
              </a:rPr>
              <a:t>SOAP </a:t>
            </a:r>
            <a:r>
              <a:rPr lang="ru-RU" dirty="0"/>
              <a:t>использует только язык кодирования XML. Работа с API с этой архитектурой самая сложная: SOAP очень структурированный и строго контролируемый формат. SOAP используется, когда компании нужна повышенная безопасность и четко определенные правила для обменов данными. Разработчики часто используют SOAP для внутренних или партнерских API.</a:t>
            </a:r>
            <a:endParaRPr lang="en-US" dirty="0"/>
          </a:p>
        </p:txBody>
      </p:sp>
      <p:pic>
        <p:nvPicPr>
          <p:cNvPr id="7" name="Picture 6">
            <a:extLst>
              <a:ext uri="{FF2B5EF4-FFF2-40B4-BE49-F238E27FC236}">
                <a16:creationId xmlns:a16="http://schemas.microsoft.com/office/drawing/2014/main" id="{62622C0B-A80E-4560-A619-F5F282BB6E04}"/>
              </a:ext>
            </a:extLst>
          </p:cNvPr>
          <p:cNvPicPr>
            <a:picLocks noChangeAspect="1"/>
          </p:cNvPicPr>
          <p:nvPr/>
        </p:nvPicPr>
        <p:blipFill>
          <a:blip r:embed="rId2"/>
          <a:stretch>
            <a:fillRect/>
          </a:stretch>
        </p:blipFill>
        <p:spPr>
          <a:xfrm>
            <a:off x="2834120" y="2241574"/>
            <a:ext cx="6191250" cy="4229100"/>
          </a:xfrm>
          <a:prstGeom prst="rect">
            <a:avLst/>
          </a:prstGeom>
        </p:spPr>
      </p:pic>
    </p:spTree>
    <p:extLst>
      <p:ext uri="{BB962C8B-B14F-4D97-AF65-F5344CB8AC3E}">
        <p14:creationId xmlns:p14="http://schemas.microsoft.com/office/powerpoint/2010/main" val="9484650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2" y="59369"/>
            <a:ext cx="12031130" cy="395032"/>
          </a:xfrm>
        </p:spPr>
        <p:txBody>
          <a:bodyPr>
            <a:normAutofit fontScale="90000"/>
          </a:bodyPr>
          <a:lstStyle/>
          <a:p>
            <a:r>
              <a:rPr lang="en-US" dirty="0"/>
              <a:t>API.</a:t>
            </a:r>
            <a:r>
              <a:rPr lang="ru-RU" dirty="0"/>
              <a:t>Типы архитектур</a:t>
            </a:r>
            <a:r>
              <a:rPr lang="en-US" dirty="0"/>
              <a:t>.</a:t>
            </a:r>
            <a:r>
              <a:rPr lang="en-US" b="1" dirty="0">
                <a:effectLst/>
              </a:rPr>
              <a:t> REST API</a:t>
            </a:r>
            <a:endParaRPr lang="en-US" dirty="0"/>
          </a:p>
        </p:txBody>
      </p:sp>
      <p:sp>
        <p:nvSpPr>
          <p:cNvPr id="6" name="TextBox 5">
            <a:extLst>
              <a:ext uri="{FF2B5EF4-FFF2-40B4-BE49-F238E27FC236}">
                <a16:creationId xmlns:a16="http://schemas.microsoft.com/office/drawing/2014/main" id="{FCA3175F-0662-45DA-8DBE-4611982360F0}"/>
              </a:ext>
            </a:extLst>
          </p:cNvPr>
          <p:cNvSpPr txBox="1"/>
          <p:nvPr/>
        </p:nvSpPr>
        <p:spPr>
          <a:xfrm>
            <a:off x="69822" y="698388"/>
            <a:ext cx="12031130" cy="1200329"/>
          </a:xfrm>
          <a:prstGeom prst="rect">
            <a:avLst/>
          </a:prstGeom>
          <a:noFill/>
        </p:spPr>
        <p:txBody>
          <a:bodyPr wrap="square">
            <a:spAutoFit/>
          </a:bodyPr>
          <a:lstStyle/>
          <a:p>
            <a:pPr algn="just"/>
            <a:r>
              <a:rPr lang="en-US" b="1" dirty="0"/>
              <a:t>R</a:t>
            </a:r>
            <a:r>
              <a:rPr lang="en-US" b="1" dirty="0">
                <a:effectLst/>
              </a:rPr>
              <a:t>EST</a:t>
            </a:r>
            <a:r>
              <a:rPr lang="ru-RU" b="1" dirty="0">
                <a:effectLst/>
              </a:rPr>
              <a:t> </a:t>
            </a:r>
            <a:r>
              <a:rPr lang="ru-RU" dirty="0"/>
              <a:t>считается более простой альтернативой SOAP. Каждая единица информации для этого вида API ― уникальный URL-адрес, который можно запросить. REST используют для быстрого обмена простыми параметрами, из которых состоят базы данных. Поэтому REST API хорошо подходит для взаимодействия больших баз данных. Эти характеристики делают REST популярным для публичных API, например, для мобильных приложений.</a:t>
            </a:r>
            <a:endParaRPr lang="en-US" dirty="0"/>
          </a:p>
        </p:txBody>
      </p:sp>
      <p:pic>
        <p:nvPicPr>
          <p:cNvPr id="8" name="Picture 7">
            <a:extLst>
              <a:ext uri="{FF2B5EF4-FFF2-40B4-BE49-F238E27FC236}">
                <a16:creationId xmlns:a16="http://schemas.microsoft.com/office/drawing/2014/main" id="{2A0C7DD6-5097-4F36-824C-DC7C791E4682}"/>
              </a:ext>
            </a:extLst>
          </p:cNvPr>
          <p:cNvPicPr>
            <a:picLocks noChangeAspect="1"/>
          </p:cNvPicPr>
          <p:nvPr/>
        </p:nvPicPr>
        <p:blipFill>
          <a:blip r:embed="rId2"/>
          <a:stretch>
            <a:fillRect/>
          </a:stretch>
        </p:blipFill>
        <p:spPr>
          <a:xfrm>
            <a:off x="1050965" y="1986090"/>
            <a:ext cx="9672453" cy="4421693"/>
          </a:xfrm>
          <a:prstGeom prst="rect">
            <a:avLst/>
          </a:prstGeom>
        </p:spPr>
      </p:pic>
    </p:spTree>
    <p:extLst>
      <p:ext uri="{BB962C8B-B14F-4D97-AF65-F5344CB8AC3E}">
        <p14:creationId xmlns:p14="http://schemas.microsoft.com/office/powerpoint/2010/main" val="21605183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2" y="59369"/>
            <a:ext cx="12031130" cy="395032"/>
          </a:xfrm>
        </p:spPr>
        <p:txBody>
          <a:bodyPr>
            <a:normAutofit fontScale="90000"/>
          </a:bodyPr>
          <a:lstStyle/>
          <a:p>
            <a:r>
              <a:rPr lang="en-US" dirty="0"/>
              <a:t>API</a:t>
            </a:r>
          </a:p>
        </p:txBody>
      </p:sp>
      <p:pic>
        <p:nvPicPr>
          <p:cNvPr id="4" name="Picture 3">
            <a:extLst>
              <a:ext uri="{FF2B5EF4-FFF2-40B4-BE49-F238E27FC236}">
                <a16:creationId xmlns:a16="http://schemas.microsoft.com/office/drawing/2014/main" id="{020C3094-BB8D-4C60-8162-BF0B7FE3FE63}"/>
              </a:ext>
            </a:extLst>
          </p:cNvPr>
          <p:cNvPicPr>
            <a:picLocks noChangeAspect="1"/>
          </p:cNvPicPr>
          <p:nvPr/>
        </p:nvPicPr>
        <p:blipFill>
          <a:blip r:embed="rId2"/>
          <a:stretch>
            <a:fillRect/>
          </a:stretch>
        </p:blipFill>
        <p:spPr>
          <a:xfrm>
            <a:off x="209550" y="1109662"/>
            <a:ext cx="11772900" cy="4638675"/>
          </a:xfrm>
          <a:prstGeom prst="rect">
            <a:avLst/>
          </a:prstGeom>
        </p:spPr>
      </p:pic>
    </p:spTree>
    <p:extLst>
      <p:ext uri="{BB962C8B-B14F-4D97-AF65-F5344CB8AC3E}">
        <p14:creationId xmlns:p14="http://schemas.microsoft.com/office/powerpoint/2010/main" val="40123642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2" y="59369"/>
            <a:ext cx="12031130" cy="395032"/>
          </a:xfrm>
        </p:spPr>
        <p:txBody>
          <a:bodyPr>
            <a:normAutofit fontScale="90000"/>
          </a:bodyPr>
          <a:lstStyle/>
          <a:p>
            <a:r>
              <a:rPr lang="en-US" dirty="0"/>
              <a:t>Fetch</a:t>
            </a:r>
          </a:p>
        </p:txBody>
      </p:sp>
      <p:sp>
        <p:nvSpPr>
          <p:cNvPr id="7" name="TextBox 6">
            <a:extLst>
              <a:ext uri="{FF2B5EF4-FFF2-40B4-BE49-F238E27FC236}">
                <a16:creationId xmlns:a16="http://schemas.microsoft.com/office/drawing/2014/main" id="{DD020DD8-A715-4572-8B54-626DEBEF1F2E}"/>
              </a:ext>
            </a:extLst>
          </p:cNvPr>
          <p:cNvSpPr txBox="1"/>
          <p:nvPr/>
        </p:nvSpPr>
        <p:spPr>
          <a:xfrm>
            <a:off x="69822" y="685931"/>
            <a:ext cx="12031130" cy="369332"/>
          </a:xfrm>
          <a:prstGeom prst="rect">
            <a:avLst/>
          </a:prstGeom>
          <a:noFill/>
        </p:spPr>
        <p:txBody>
          <a:bodyPr wrap="square">
            <a:spAutoFit/>
          </a:bodyPr>
          <a:lstStyle/>
          <a:p>
            <a:r>
              <a:rPr lang="en-US" dirty="0"/>
              <a:t>Fetch API </a:t>
            </a:r>
            <a:r>
              <a:rPr lang="en-US" dirty="0" err="1"/>
              <a:t>предоставляет</a:t>
            </a:r>
            <a:r>
              <a:rPr lang="en-US" dirty="0"/>
              <a:t> </a:t>
            </a:r>
            <a:r>
              <a:rPr lang="en-US" dirty="0" err="1"/>
              <a:t>интерфейс</a:t>
            </a:r>
            <a:r>
              <a:rPr lang="en-US" dirty="0"/>
              <a:t> JavaScript </a:t>
            </a:r>
            <a:r>
              <a:rPr lang="en-US" dirty="0" err="1"/>
              <a:t>для</a:t>
            </a:r>
            <a:r>
              <a:rPr lang="en-US" dirty="0"/>
              <a:t> </a:t>
            </a:r>
            <a:r>
              <a:rPr lang="en-US" dirty="0" err="1"/>
              <a:t>работы</a:t>
            </a:r>
            <a:r>
              <a:rPr lang="en-US" dirty="0"/>
              <a:t> с </a:t>
            </a:r>
            <a:r>
              <a:rPr lang="en-US" dirty="0" err="1"/>
              <a:t>запросами</a:t>
            </a:r>
            <a:r>
              <a:rPr lang="en-US" dirty="0"/>
              <a:t> и </a:t>
            </a:r>
            <a:r>
              <a:rPr lang="en-US" dirty="0" err="1"/>
              <a:t>ответами</a:t>
            </a:r>
            <a:r>
              <a:rPr lang="en-US" dirty="0"/>
              <a:t> HTTP</a:t>
            </a:r>
          </a:p>
        </p:txBody>
      </p:sp>
      <p:pic>
        <p:nvPicPr>
          <p:cNvPr id="14" name="Picture 13">
            <a:extLst>
              <a:ext uri="{FF2B5EF4-FFF2-40B4-BE49-F238E27FC236}">
                <a16:creationId xmlns:a16="http://schemas.microsoft.com/office/drawing/2014/main" id="{F707C78B-83F3-4BA7-BBF3-B3FAB5637AAA}"/>
              </a:ext>
            </a:extLst>
          </p:cNvPr>
          <p:cNvPicPr>
            <a:picLocks noChangeAspect="1"/>
          </p:cNvPicPr>
          <p:nvPr/>
        </p:nvPicPr>
        <p:blipFill>
          <a:blip r:embed="rId2"/>
          <a:stretch>
            <a:fillRect/>
          </a:stretch>
        </p:blipFill>
        <p:spPr>
          <a:xfrm>
            <a:off x="181407" y="1289762"/>
            <a:ext cx="6924675" cy="1895475"/>
          </a:xfrm>
          <a:prstGeom prst="rect">
            <a:avLst/>
          </a:prstGeom>
        </p:spPr>
      </p:pic>
      <p:sp>
        <p:nvSpPr>
          <p:cNvPr id="18" name="TextBox 17">
            <a:extLst>
              <a:ext uri="{FF2B5EF4-FFF2-40B4-BE49-F238E27FC236}">
                <a16:creationId xmlns:a16="http://schemas.microsoft.com/office/drawing/2014/main" id="{39F965B3-A0F6-4819-A266-41F109EFB9A1}"/>
              </a:ext>
            </a:extLst>
          </p:cNvPr>
          <p:cNvSpPr txBox="1"/>
          <p:nvPr/>
        </p:nvSpPr>
        <p:spPr>
          <a:xfrm>
            <a:off x="181406" y="3515533"/>
            <a:ext cx="11919545" cy="646331"/>
          </a:xfrm>
          <a:prstGeom prst="rect">
            <a:avLst/>
          </a:prstGeom>
          <a:noFill/>
        </p:spPr>
        <p:txBody>
          <a:bodyPr wrap="square">
            <a:spAutoFit/>
          </a:bodyPr>
          <a:lstStyle/>
          <a:p>
            <a:r>
              <a:rPr lang="ru-RU" dirty="0"/>
              <a:t>Без </a:t>
            </a:r>
            <a:r>
              <a:rPr lang="ru-RU" dirty="0" err="1">
                <a:solidFill>
                  <a:srgbClr val="EB5757"/>
                </a:solidFill>
                <a:effectLst/>
                <a:latin typeface="SFMono-Regular"/>
              </a:rPr>
              <a:t>options</a:t>
            </a:r>
            <a:r>
              <a:rPr lang="ru-RU" dirty="0"/>
              <a:t> это простой GET-запрос, скачивающий содержимое по адресу </a:t>
            </a:r>
            <a:r>
              <a:rPr lang="ru-RU" dirty="0" err="1">
                <a:solidFill>
                  <a:srgbClr val="EB5757"/>
                </a:solidFill>
                <a:effectLst/>
                <a:latin typeface="SFMono-Regular"/>
              </a:rPr>
              <a:t>url</a:t>
            </a:r>
            <a:r>
              <a:rPr lang="ru-RU" dirty="0"/>
              <a:t>. Браузер сразу же начинает запрос и возвращает </a:t>
            </a:r>
            <a:r>
              <a:rPr lang="ru-RU" dirty="0" err="1"/>
              <a:t>промис</a:t>
            </a:r>
            <a:r>
              <a:rPr lang="ru-RU" dirty="0"/>
              <a:t>, который внешний код использует для получения результата.</a:t>
            </a:r>
            <a:endParaRPr lang="en-US" dirty="0"/>
          </a:p>
        </p:txBody>
      </p:sp>
      <p:sp>
        <p:nvSpPr>
          <p:cNvPr id="22" name="TextBox 21">
            <a:extLst>
              <a:ext uri="{FF2B5EF4-FFF2-40B4-BE49-F238E27FC236}">
                <a16:creationId xmlns:a16="http://schemas.microsoft.com/office/drawing/2014/main" id="{76AAB07A-EA13-4D9F-BB37-D9B9BB966AC0}"/>
              </a:ext>
            </a:extLst>
          </p:cNvPr>
          <p:cNvSpPr txBox="1"/>
          <p:nvPr/>
        </p:nvSpPr>
        <p:spPr>
          <a:xfrm>
            <a:off x="181407" y="4859379"/>
            <a:ext cx="11919544" cy="1200329"/>
          </a:xfrm>
          <a:prstGeom prst="rect">
            <a:avLst/>
          </a:prstGeom>
          <a:noFill/>
        </p:spPr>
        <p:txBody>
          <a:bodyPr wrap="square">
            <a:spAutoFit/>
          </a:bodyPr>
          <a:lstStyle/>
          <a:p>
            <a:r>
              <a:rPr lang="ru-RU" dirty="0"/>
              <a:t>Процесс получения ответа обычно происходит в два этапа. </a:t>
            </a:r>
          </a:p>
          <a:p>
            <a:pPr marL="342900" indent="-342900">
              <a:buFont typeface="+mj-lt"/>
              <a:buAutoNum type="arabicPeriod"/>
            </a:pPr>
            <a:r>
              <a:rPr lang="en-US" dirty="0">
                <a:solidFill>
                  <a:srgbClr val="EB5757"/>
                </a:solidFill>
                <a:latin typeface="SFMono-Regular"/>
              </a:rPr>
              <a:t>P</a:t>
            </a:r>
            <a:r>
              <a:rPr lang="ru-RU" dirty="0" err="1">
                <a:solidFill>
                  <a:srgbClr val="EB5757"/>
                </a:solidFill>
                <a:effectLst/>
                <a:latin typeface="SFMono-Regular"/>
              </a:rPr>
              <a:t>romise</a:t>
            </a:r>
            <a:r>
              <a:rPr lang="ru-RU" dirty="0">
                <a:effectLst/>
              </a:rPr>
              <a:t> выполняется с объектом встроенного класса Response в качестве результата, как только сервер пришлёт заголовки ответа.</a:t>
            </a:r>
          </a:p>
          <a:p>
            <a:pPr marL="342900" indent="-342900">
              <a:buFont typeface="+mj-lt"/>
              <a:buAutoNum type="arabicPeriod"/>
            </a:pPr>
            <a:r>
              <a:rPr lang="ru-RU" dirty="0"/>
              <a:t>Для </a:t>
            </a:r>
            <a:r>
              <a:rPr lang="ru-RU" dirty="0">
                <a:effectLst/>
              </a:rPr>
              <a:t>получения тела ответа нам нужно использовать дополнительный вызов метода.</a:t>
            </a:r>
            <a:endParaRPr lang="en-US" dirty="0"/>
          </a:p>
        </p:txBody>
      </p:sp>
    </p:spTree>
    <p:extLst>
      <p:ext uri="{BB962C8B-B14F-4D97-AF65-F5344CB8AC3E}">
        <p14:creationId xmlns:p14="http://schemas.microsoft.com/office/powerpoint/2010/main" val="2663979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6" y="74043"/>
            <a:ext cx="12031130" cy="395032"/>
          </a:xfrm>
        </p:spPr>
        <p:txBody>
          <a:bodyPr>
            <a:normAutofit fontScale="90000"/>
          </a:bodyPr>
          <a:lstStyle/>
          <a:p>
            <a:r>
              <a:rPr lang="ru-RU" dirty="0" err="1"/>
              <a:t>АСинхронный</a:t>
            </a:r>
            <a:r>
              <a:rPr lang="ru-RU" dirty="0"/>
              <a:t> код</a:t>
            </a:r>
            <a:endParaRPr lang="en-US" dirty="0"/>
          </a:p>
        </p:txBody>
      </p:sp>
      <p:sp>
        <p:nvSpPr>
          <p:cNvPr id="12" name="TextBox 11">
            <a:extLst>
              <a:ext uri="{FF2B5EF4-FFF2-40B4-BE49-F238E27FC236}">
                <a16:creationId xmlns:a16="http://schemas.microsoft.com/office/drawing/2014/main" id="{E9A57461-BD3C-4890-B6FB-0104F81D408E}"/>
              </a:ext>
            </a:extLst>
          </p:cNvPr>
          <p:cNvSpPr txBox="1"/>
          <p:nvPr/>
        </p:nvSpPr>
        <p:spPr>
          <a:xfrm>
            <a:off x="4897676" y="1706478"/>
            <a:ext cx="3501087" cy="369332"/>
          </a:xfrm>
          <a:prstGeom prst="rect">
            <a:avLst/>
          </a:prstGeom>
          <a:noFill/>
        </p:spPr>
        <p:txBody>
          <a:bodyPr wrap="none" rtlCol="0">
            <a:spAutoFit/>
          </a:bodyPr>
          <a:lstStyle/>
          <a:p>
            <a:r>
              <a:rPr lang="ru-RU" dirty="0"/>
              <a:t>Через 5 секунд выведется </a:t>
            </a:r>
            <a:r>
              <a:rPr lang="en-US" dirty="0"/>
              <a:t>“Hello”</a:t>
            </a:r>
          </a:p>
        </p:txBody>
      </p:sp>
      <p:pic>
        <p:nvPicPr>
          <p:cNvPr id="4" name="Picture 3">
            <a:extLst>
              <a:ext uri="{FF2B5EF4-FFF2-40B4-BE49-F238E27FC236}">
                <a16:creationId xmlns:a16="http://schemas.microsoft.com/office/drawing/2014/main" id="{D687DF57-DFC8-4D63-881A-3D8B5275562B}"/>
              </a:ext>
            </a:extLst>
          </p:cNvPr>
          <p:cNvPicPr>
            <a:picLocks noChangeAspect="1"/>
          </p:cNvPicPr>
          <p:nvPr/>
        </p:nvPicPr>
        <p:blipFill>
          <a:blip r:embed="rId2"/>
          <a:stretch>
            <a:fillRect/>
          </a:stretch>
        </p:blipFill>
        <p:spPr>
          <a:xfrm>
            <a:off x="1566738" y="1114857"/>
            <a:ext cx="2752725" cy="15525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0A951E4F-AB96-4377-9D3F-9717E066623C}"/>
              </a:ext>
            </a:extLst>
          </p:cNvPr>
          <p:cNvPicPr>
            <a:picLocks noChangeAspect="1"/>
          </p:cNvPicPr>
          <p:nvPr/>
        </p:nvPicPr>
        <p:blipFill>
          <a:blip r:embed="rId3"/>
          <a:stretch>
            <a:fillRect/>
          </a:stretch>
        </p:blipFill>
        <p:spPr>
          <a:xfrm>
            <a:off x="413551" y="3848741"/>
            <a:ext cx="5524112" cy="1866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a:extLst>
              <a:ext uri="{FF2B5EF4-FFF2-40B4-BE49-F238E27FC236}">
                <a16:creationId xmlns:a16="http://schemas.microsoft.com/office/drawing/2014/main" id="{662B3A8F-62FD-49E1-9859-1287580429F0}"/>
              </a:ext>
            </a:extLst>
          </p:cNvPr>
          <p:cNvSpPr txBox="1"/>
          <p:nvPr/>
        </p:nvSpPr>
        <p:spPr>
          <a:xfrm>
            <a:off x="6085391" y="4135860"/>
            <a:ext cx="6015565" cy="646331"/>
          </a:xfrm>
          <a:prstGeom prst="rect">
            <a:avLst/>
          </a:prstGeom>
          <a:noFill/>
        </p:spPr>
        <p:txBody>
          <a:bodyPr wrap="square">
            <a:spAutoFit/>
          </a:bodyPr>
          <a:lstStyle/>
          <a:p>
            <a:r>
              <a:rPr lang="ru-RU" dirty="0"/>
              <a:t>Сначала выведется: </a:t>
            </a:r>
            <a:r>
              <a:rPr lang="ru-RU" dirty="0">
                <a:solidFill>
                  <a:srgbClr val="EB5757"/>
                </a:solidFill>
                <a:effectLst/>
                <a:latin typeface="SFMono-Regular"/>
              </a:rPr>
              <a:t>«</a:t>
            </a:r>
            <a:r>
              <a:rPr lang="en-US" dirty="0">
                <a:solidFill>
                  <a:srgbClr val="EB5757"/>
                </a:solidFill>
                <a:effectLst/>
                <a:latin typeface="SFMono-Regular"/>
              </a:rPr>
              <a:t>I'm being called before greet function»</a:t>
            </a:r>
            <a:r>
              <a:rPr lang="en-US" dirty="0"/>
              <a:t>, </a:t>
            </a:r>
            <a:r>
              <a:rPr lang="ru-RU" dirty="0"/>
              <a:t>а через 5 секунд — </a:t>
            </a:r>
            <a:r>
              <a:rPr lang="ru-RU" dirty="0">
                <a:solidFill>
                  <a:srgbClr val="EB5757"/>
                </a:solidFill>
                <a:effectLst/>
                <a:latin typeface="SFMono-Regular"/>
              </a:rPr>
              <a:t>«</a:t>
            </a:r>
            <a:r>
              <a:rPr lang="en-US" dirty="0">
                <a:solidFill>
                  <a:srgbClr val="EB5757"/>
                </a:solidFill>
                <a:effectLst/>
                <a:latin typeface="SFMono-Regular"/>
              </a:rPr>
              <a:t>Hello!»</a:t>
            </a:r>
            <a:endParaRPr lang="en-US" dirty="0"/>
          </a:p>
        </p:txBody>
      </p:sp>
    </p:spTree>
    <p:extLst>
      <p:ext uri="{BB962C8B-B14F-4D97-AF65-F5344CB8AC3E}">
        <p14:creationId xmlns:p14="http://schemas.microsoft.com/office/powerpoint/2010/main" val="10606322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2" y="59369"/>
            <a:ext cx="12031130" cy="395032"/>
          </a:xfrm>
        </p:spPr>
        <p:txBody>
          <a:bodyPr>
            <a:normAutofit fontScale="90000"/>
          </a:bodyPr>
          <a:lstStyle/>
          <a:p>
            <a:r>
              <a:rPr lang="en-US" dirty="0"/>
              <a:t>Fetch</a:t>
            </a:r>
          </a:p>
        </p:txBody>
      </p:sp>
      <p:sp>
        <p:nvSpPr>
          <p:cNvPr id="9" name="TextBox 8">
            <a:extLst>
              <a:ext uri="{FF2B5EF4-FFF2-40B4-BE49-F238E27FC236}">
                <a16:creationId xmlns:a16="http://schemas.microsoft.com/office/drawing/2014/main" id="{5616657C-FE21-4890-997D-82A39071698D}"/>
              </a:ext>
            </a:extLst>
          </p:cNvPr>
          <p:cNvSpPr txBox="1"/>
          <p:nvPr/>
        </p:nvSpPr>
        <p:spPr>
          <a:xfrm>
            <a:off x="69822" y="586332"/>
            <a:ext cx="12031130" cy="646331"/>
          </a:xfrm>
          <a:prstGeom prst="rect">
            <a:avLst/>
          </a:prstGeom>
          <a:noFill/>
        </p:spPr>
        <p:txBody>
          <a:bodyPr wrap="square">
            <a:spAutoFit/>
          </a:bodyPr>
          <a:lstStyle/>
          <a:p>
            <a:r>
              <a:rPr lang="en-US" b="1" dirty="0">
                <a:solidFill>
                  <a:srgbClr val="EB5757"/>
                </a:solidFill>
                <a:effectLst/>
                <a:latin typeface="SFMono-Regular"/>
              </a:rPr>
              <a:t>P</a:t>
            </a:r>
            <a:r>
              <a:rPr lang="ru-RU" b="1" dirty="0" err="1">
                <a:solidFill>
                  <a:srgbClr val="EB5757"/>
                </a:solidFill>
                <a:effectLst/>
                <a:latin typeface="SFMono-Regular"/>
              </a:rPr>
              <a:t>romise</a:t>
            </a:r>
            <a:r>
              <a:rPr lang="ru-RU" b="1" dirty="0">
                <a:effectLst/>
              </a:rPr>
              <a:t> выполняется с объектом встроенного класса Response в качестве результата, как только сервер пришлёт заголовки ответа.</a:t>
            </a:r>
            <a:endParaRPr lang="en-US" b="1" dirty="0"/>
          </a:p>
        </p:txBody>
      </p:sp>
      <p:sp>
        <p:nvSpPr>
          <p:cNvPr id="12" name="TextBox 11">
            <a:extLst>
              <a:ext uri="{FF2B5EF4-FFF2-40B4-BE49-F238E27FC236}">
                <a16:creationId xmlns:a16="http://schemas.microsoft.com/office/drawing/2014/main" id="{1E232717-0EFE-44BC-A898-76F457036B6C}"/>
              </a:ext>
            </a:extLst>
          </p:cNvPr>
          <p:cNvSpPr txBox="1"/>
          <p:nvPr/>
        </p:nvSpPr>
        <p:spPr>
          <a:xfrm>
            <a:off x="69822" y="1973813"/>
            <a:ext cx="12031130" cy="1477328"/>
          </a:xfrm>
          <a:prstGeom prst="rect">
            <a:avLst/>
          </a:prstGeom>
          <a:noFill/>
        </p:spPr>
        <p:txBody>
          <a:bodyPr wrap="square">
            <a:spAutoFit/>
          </a:bodyPr>
          <a:lstStyle/>
          <a:p>
            <a:r>
              <a:rPr lang="ru-RU" dirty="0" err="1"/>
              <a:t>Промис</a:t>
            </a:r>
            <a:r>
              <a:rPr lang="ru-RU" dirty="0"/>
              <a:t> завершается с ошибкой, если </a:t>
            </a:r>
            <a:r>
              <a:rPr lang="ru-RU" dirty="0">
                <a:solidFill>
                  <a:srgbClr val="EB5757"/>
                </a:solidFill>
                <a:effectLst/>
                <a:latin typeface="SFMono-Regular"/>
              </a:rPr>
              <a:t>fetch</a:t>
            </a:r>
            <a:r>
              <a:rPr lang="ru-RU" dirty="0"/>
              <a:t> не смог выполнить HTTP-запрос, например при ошибке сети или если нет такого сайта. </a:t>
            </a:r>
            <a:r>
              <a:rPr lang="ru-RU" u="sng" dirty="0"/>
              <a:t>HTTP-статусы 404 и 500 не являются ошибкой</a:t>
            </a:r>
            <a:r>
              <a:rPr lang="ru-RU" dirty="0"/>
              <a:t>.</a:t>
            </a:r>
          </a:p>
          <a:p>
            <a:r>
              <a:rPr lang="ru-RU" dirty="0"/>
              <a:t>Мы можем увидеть HTTP-статус в свойствах ответа:</a:t>
            </a:r>
          </a:p>
          <a:p>
            <a:pPr marL="285750" indent="-285750">
              <a:buFont typeface="Arial" panose="020B0604020202020204" pitchFamily="34" charset="0"/>
              <a:buChar char="•"/>
            </a:pPr>
            <a:r>
              <a:rPr lang="ru-RU" b="1" dirty="0" err="1">
                <a:solidFill>
                  <a:srgbClr val="EB5757"/>
                </a:solidFill>
                <a:effectLst/>
                <a:latin typeface="SFMono-Regular"/>
              </a:rPr>
              <a:t>status</a:t>
            </a:r>
            <a:r>
              <a:rPr lang="ru-RU" dirty="0"/>
              <a:t> – код статуса HTTP-запроса, например 200.</a:t>
            </a:r>
          </a:p>
          <a:p>
            <a:pPr marL="285750" indent="-285750">
              <a:buFont typeface="Arial" panose="020B0604020202020204" pitchFamily="34" charset="0"/>
              <a:buChar char="•"/>
            </a:pPr>
            <a:r>
              <a:rPr lang="ru-RU" b="1" dirty="0" err="1">
                <a:solidFill>
                  <a:srgbClr val="EB5757"/>
                </a:solidFill>
                <a:effectLst/>
                <a:latin typeface="SFMono-Regular"/>
              </a:rPr>
              <a:t>ok</a:t>
            </a:r>
            <a:r>
              <a:rPr lang="ru-RU" dirty="0"/>
              <a:t> – логическое значение: будет </a:t>
            </a:r>
            <a:r>
              <a:rPr lang="ru-RU" dirty="0" err="1">
                <a:solidFill>
                  <a:srgbClr val="EB5757"/>
                </a:solidFill>
                <a:effectLst/>
                <a:latin typeface="SFMono-Regular"/>
              </a:rPr>
              <a:t>true</a:t>
            </a:r>
            <a:r>
              <a:rPr lang="ru-RU" dirty="0"/>
              <a:t>, если код HTTP-статуса в диапазоне 200-299.</a:t>
            </a:r>
            <a:endParaRPr lang="en-US" dirty="0"/>
          </a:p>
        </p:txBody>
      </p:sp>
      <p:pic>
        <p:nvPicPr>
          <p:cNvPr id="11" name="Picture 10">
            <a:extLst>
              <a:ext uri="{FF2B5EF4-FFF2-40B4-BE49-F238E27FC236}">
                <a16:creationId xmlns:a16="http://schemas.microsoft.com/office/drawing/2014/main" id="{7890F90F-55EA-4101-8593-86DED833302D}"/>
              </a:ext>
            </a:extLst>
          </p:cNvPr>
          <p:cNvPicPr>
            <a:picLocks noChangeAspect="1"/>
          </p:cNvPicPr>
          <p:nvPr/>
        </p:nvPicPr>
        <p:blipFill>
          <a:blip r:embed="rId2"/>
          <a:stretch>
            <a:fillRect/>
          </a:stretch>
        </p:blipFill>
        <p:spPr>
          <a:xfrm>
            <a:off x="2374755" y="3626365"/>
            <a:ext cx="6029325" cy="2562225"/>
          </a:xfrm>
          <a:prstGeom prst="rect">
            <a:avLst/>
          </a:prstGeom>
        </p:spPr>
      </p:pic>
    </p:spTree>
    <p:extLst>
      <p:ext uri="{BB962C8B-B14F-4D97-AF65-F5344CB8AC3E}">
        <p14:creationId xmlns:p14="http://schemas.microsoft.com/office/powerpoint/2010/main" val="32766163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2" y="59369"/>
            <a:ext cx="12031130" cy="395032"/>
          </a:xfrm>
        </p:spPr>
        <p:txBody>
          <a:bodyPr>
            <a:normAutofit fontScale="90000"/>
          </a:bodyPr>
          <a:lstStyle/>
          <a:p>
            <a:r>
              <a:rPr lang="en-US" dirty="0"/>
              <a:t>Fetch</a:t>
            </a:r>
          </a:p>
        </p:txBody>
      </p:sp>
      <p:sp>
        <p:nvSpPr>
          <p:cNvPr id="4" name="TextBox 3">
            <a:extLst>
              <a:ext uri="{FF2B5EF4-FFF2-40B4-BE49-F238E27FC236}">
                <a16:creationId xmlns:a16="http://schemas.microsoft.com/office/drawing/2014/main" id="{423A727D-FDA2-4CCA-88C5-2520351FFCF6}"/>
              </a:ext>
            </a:extLst>
          </p:cNvPr>
          <p:cNvSpPr txBox="1"/>
          <p:nvPr/>
        </p:nvSpPr>
        <p:spPr>
          <a:xfrm>
            <a:off x="69822" y="582329"/>
            <a:ext cx="12031129" cy="369332"/>
          </a:xfrm>
          <a:prstGeom prst="rect">
            <a:avLst/>
          </a:prstGeom>
          <a:noFill/>
        </p:spPr>
        <p:txBody>
          <a:bodyPr wrap="square">
            <a:spAutoFit/>
          </a:bodyPr>
          <a:lstStyle/>
          <a:p>
            <a:r>
              <a:rPr lang="ru-RU" b="1" dirty="0">
                <a:effectLst/>
              </a:rPr>
              <a:t>Для получения тела ответа нам нужно использовать дополнительный вызов метода.</a:t>
            </a:r>
            <a:endParaRPr lang="en-US" dirty="0"/>
          </a:p>
        </p:txBody>
      </p:sp>
      <p:sp>
        <p:nvSpPr>
          <p:cNvPr id="7" name="TextBox 6">
            <a:extLst>
              <a:ext uri="{FF2B5EF4-FFF2-40B4-BE49-F238E27FC236}">
                <a16:creationId xmlns:a16="http://schemas.microsoft.com/office/drawing/2014/main" id="{49580F22-466C-4738-B706-1D950A22F3B6}"/>
              </a:ext>
            </a:extLst>
          </p:cNvPr>
          <p:cNvSpPr txBox="1"/>
          <p:nvPr/>
        </p:nvSpPr>
        <p:spPr>
          <a:xfrm>
            <a:off x="69822" y="1126660"/>
            <a:ext cx="12031128" cy="2308324"/>
          </a:xfrm>
          <a:prstGeom prst="rect">
            <a:avLst/>
          </a:prstGeom>
          <a:noFill/>
        </p:spPr>
        <p:txBody>
          <a:bodyPr wrap="square">
            <a:spAutoFit/>
          </a:bodyPr>
          <a:lstStyle/>
          <a:p>
            <a:r>
              <a:rPr lang="ru-RU" dirty="0">
                <a:solidFill>
                  <a:srgbClr val="EB5757"/>
                </a:solidFill>
                <a:effectLst/>
                <a:latin typeface="SFMono-Regular"/>
              </a:rPr>
              <a:t>Response</a:t>
            </a:r>
            <a:r>
              <a:rPr lang="ru-RU" dirty="0"/>
              <a:t> предоставляет несколько методов, основанных на </a:t>
            </a:r>
            <a:r>
              <a:rPr lang="ru-RU" dirty="0" err="1"/>
              <a:t>промисах</a:t>
            </a:r>
            <a:r>
              <a:rPr lang="ru-RU" dirty="0"/>
              <a:t>, для доступа к телу ответа в различных форматах:</a:t>
            </a:r>
          </a:p>
          <a:p>
            <a:pPr marL="285750" indent="-285750">
              <a:buFont typeface="Arial" panose="020B0604020202020204" pitchFamily="34" charset="0"/>
              <a:buChar char="•"/>
            </a:pPr>
            <a:r>
              <a:rPr lang="ru-RU" b="1" dirty="0" err="1">
                <a:solidFill>
                  <a:srgbClr val="EB5757"/>
                </a:solidFill>
                <a:effectLst/>
                <a:latin typeface="SFMono-Regular"/>
              </a:rPr>
              <a:t>response.text</a:t>
            </a:r>
            <a:r>
              <a:rPr lang="ru-RU" b="1" dirty="0">
                <a:solidFill>
                  <a:srgbClr val="EB5757"/>
                </a:solidFill>
                <a:effectLst/>
                <a:latin typeface="SFMono-Regular"/>
              </a:rPr>
              <a:t>()</a:t>
            </a:r>
            <a:r>
              <a:rPr lang="ru-RU" dirty="0"/>
              <a:t> – читает ответ и возвращает как обычный текст,</a:t>
            </a:r>
          </a:p>
          <a:p>
            <a:pPr marL="285750" indent="-285750">
              <a:buFont typeface="Arial" panose="020B0604020202020204" pitchFamily="34" charset="0"/>
              <a:buChar char="•"/>
            </a:pPr>
            <a:r>
              <a:rPr lang="ru-RU" b="1" dirty="0" err="1">
                <a:solidFill>
                  <a:srgbClr val="EB5757"/>
                </a:solidFill>
                <a:effectLst/>
                <a:latin typeface="SFMono-Regular"/>
              </a:rPr>
              <a:t>response.json</a:t>
            </a:r>
            <a:r>
              <a:rPr lang="ru-RU" b="1" dirty="0">
                <a:solidFill>
                  <a:srgbClr val="EB5757"/>
                </a:solidFill>
                <a:effectLst/>
                <a:latin typeface="SFMono-Regular"/>
              </a:rPr>
              <a:t>()</a:t>
            </a:r>
            <a:r>
              <a:rPr lang="ru-RU" dirty="0"/>
              <a:t> – декодирует ответ в формате JSON,</a:t>
            </a:r>
          </a:p>
          <a:p>
            <a:pPr marL="285750" indent="-285750">
              <a:buFont typeface="Arial" panose="020B0604020202020204" pitchFamily="34" charset="0"/>
              <a:buChar char="•"/>
            </a:pPr>
            <a:r>
              <a:rPr lang="ru-RU" b="1" dirty="0" err="1">
                <a:solidFill>
                  <a:srgbClr val="EB5757"/>
                </a:solidFill>
                <a:effectLst/>
                <a:latin typeface="SFMono-Regular"/>
              </a:rPr>
              <a:t>response.formData</a:t>
            </a:r>
            <a:r>
              <a:rPr lang="ru-RU" b="1" dirty="0">
                <a:solidFill>
                  <a:srgbClr val="EB5757"/>
                </a:solidFill>
                <a:effectLst/>
                <a:latin typeface="SFMono-Regular"/>
              </a:rPr>
              <a:t>()</a:t>
            </a:r>
            <a:r>
              <a:rPr lang="ru-RU" dirty="0"/>
              <a:t> – возвращает ответ как объект </a:t>
            </a:r>
            <a:r>
              <a:rPr lang="ru-RU" dirty="0" err="1">
                <a:solidFill>
                  <a:srgbClr val="EB5757"/>
                </a:solidFill>
                <a:effectLst/>
                <a:latin typeface="SFMono-Regular"/>
              </a:rPr>
              <a:t>FormData</a:t>
            </a:r>
            <a:r>
              <a:rPr lang="ru-RU" dirty="0"/>
              <a:t>,</a:t>
            </a:r>
          </a:p>
          <a:p>
            <a:pPr marL="285750" indent="-285750">
              <a:buFont typeface="Arial" panose="020B0604020202020204" pitchFamily="34" charset="0"/>
              <a:buChar char="•"/>
            </a:pPr>
            <a:r>
              <a:rPr lang="ru-RU" b="1" dirty="0" err="1">
                <a:solidFill>
                  <a:srgbClr val="EB5757"/>
                </a:solidFill>
                <a:effectLst/>
                <a:latin typeface="SFMono-Regular"/>
              </a:rPr>
              <a:t>response.blob</a:t>
            </a:r>
            <a:r>
              <a:rPr lang="ru-RU" b="1" dirty="0">
                <a:solidFill>
                  <a:srgbClr val="EB5757"/>
                </a:solidFill>
                <a:effectLst/>
                <a:latin typeface="SFMono-Regular"/>
              </a:rPr>
              <a:t>()</a:t>
            </a:r>
            <a:r>
              <a:rPr lang="ru-RU" dirty="0"/>
              <a:t> – возвращает объект как </a:t>
            </a:r>
            <a:r>
              <a:rPr lang="ru-RU" dirty="0">
                <a:effectLst/>
              </a:rPr>
              <a:t>Blob</a:t>
            </a:r>
            <a:r>
              <a:rPr lang="ru-RU" dirty="0"/>
              <a:t> (бинарные данные с типом),</a:t>
            </a:r>
          </a:p>
          <a:p>
            <a:pPr marL="285750" indent="-285750">
              <a:buFont typeface="Arial" panose="020B0604020202020204" pitchFamily="34" charset="0"/>
              <a:buChar char="•"/>
            </a:pPr>
            <a:r>
              <a:rPr lang="ru-RU" dirty="0"/>
              <a:t>И </a:t>
            </a:r>
            <a:r>
              <a:rPr lang="ru-RU" dirty="0" err="1"/>
              <a:t>др</a:t>
            </a:r>
            <a:endParaRPr lang="ru-RU" dirty="0"/>
          </a:p>
          <a:p>
            <a:endParaRPr lang="en-US" dirty="0"/>
          </a:p>
        </p:txBody>
      </p:sp>
      <p:pic>
        <p:nvPicPr>
          <p:cNvPr id="12" name="Picture 11">
            <a:extLst>
              <a:ext uri="{FF2B5EF4-FFF2-40B4-BE49-F238E27FC236}">
                <a16:creationId xmlns:a16="http://schemas.microsoft.com/office/drawing/2014/main" id="{09348EBF-AEC8-4E6F-9D2E-BF3DBD077D69}"/>
              </a:ext>
            </a:extLst>
          </p:cNvPr>
          <p:cNvPicPr>
            <a:picLocks noChangeAspect="1"/>
          </p:cNvPicPr>
          <p:nvPr/>
        </p:nvPicPr>
        <p:blipFill>
          <a:blip r:embed="rId2"/>
          <a:stretch>
            <a:fillRect/>
          </a:stretch>
        </p:blipFill>
        <p:spPr>
          <a:xfrm>
            <a:off x="1602983" y="3182834"/>
            <a:ext cx="8677275" cy="2095500"/>
          </a:xfrm>
          <a:prstGeom prst="rect">
            <a:avLst/>
          </a:prstGeom>
        </p:spPr>
      </p:pic>
      <p:pic>
        <p:nvPicPr>
          <p:cNvPr id="13" name="Picture 12">
            <a:extLst>
              <a:ext uri="{FF2B5EF4-FFF2-40B4-BE49-F238E27FC236}">
                <a16:creationId xmlns:a16="http://schemas.microsoft.com/office/drawing/2014/main" id="{18792986-50EA-4809-ADA9-72C0395076ED}"/>
              </a:ext>
            </a:extLst>
          </p:cNvPr>
          <p:cNvPicPr>
            <a:picLocks noChangeAspect="1"/>
          </p:cNvPicPr>
          <p:nvPr/>
        </p:nvPicPr>
        <p:blipFill>
          <a:blip r:embed="rId2"/>
          <a:stretch>
            <a:fillRect/>
          </a:stretch>
        </p:blipFill>
        <p:spPr>
          <a:xfrm>
            <a:off x="1585170" y="3182834"/>
            <a:ext cx="8677275" cy="2095500"/>
          </a:xfrm>
          <a:prstGeom prst="rect">
            <a:avLst/>
          </a:prstGeom>
        </p:spPr>
      </p:pic>
      <p:sp>
        <p:nvSpPr>
          <p:cNvPr id="15" name="TextBox 14">
            <a:extLst>
              <a:ext uri="{FF2B5EF4-FFF2-40B4-BE49-F238E27FC236}">
                <a16:creationId xmlns:a16="http://schemas.microsoft.com/office/drawing/2014/main" id="{73D83377-4284-4D09-AED3-0EFB9141F683}"/>
              </a:ext>
            </a:extLst>
          </p:cNvPr>
          <p:cNvSpPr txBox="1"/>
          <p:nvPr/>
        </p:nvSpPr>
        <p:spPr>
          <a:xfrm>
            <a:off x="1602983" y="5167992"/>
            <a:ext cx="8659462" cy="276999"/>
          </a:xfrm>
          <a:prstGeom prst="rect">
            <a:avLst/>
          </a:prstGeom>
          <a:noFill/>
        </p:spPr>
        <p:txBody>
          <a:bodyPr wrap="square">
            <a:spAutoFit/>
          </a:bodyPr>
          <a:lstStyle/>
          <a:p>
            <a:pPr algn="ctr"/>
            <a:r>
              <a:rPr lang="ru-RU" sz="1200" dirty="0"/>
              <a:t>получить JSON-объект с последними коммитами из репозитория на </a:t>
            </a:r>
            <a:r>
              <a:rPr lang="ru-RU" sz="1200" dirty="0" err="1"/>
              <a:t>GitHub</a:t>
            </a:r>
            <a:r>
              <a:rPr lang="ru-RU" sz="1200" dirty="0"/>
              <a:t>:</a:t>
            </a:r>
            <a:endParaRPr lang="en-US" sz="1200" dirty="0"/>
          </a:p>
        </p:txBody>
      </p:sp>
    </p:spTree>
    <p:extLst>
      <p:ext uri="{BB962C8B-B14F-4D97-AF65-F5344CB8AC3E}">
        <p14:creationId xmlns:p14="http://schemas.microsoft.com/office/powerpoint/2010/main" val="16396873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2" y="59369"/>
            <a:ext cx="12031130" cy="395032"/>
          </a:xfrm>
        </p:spPr>
        <p:txBody>
          <a:bodyPr>
            <a:normAutofit fontScale="90000"/>
          </a:bodyPr>
          <a:lstStyle/>
          <a:p>
            <a:r>
              <a:rPr lang="en-US" dirty="0"/>
              <a:t>Fetch</a:t>
            </a:r>
          </a:p>
        </p:txBody>
      </p:sp>
      <p:pic>
        <p:nvPicPr>
          <p:cNvPr id="12" name="Picture 11">
            <a:extLst>
              <a:ext uri="{FF2B5EF4-FFF2-40B4-BE49-F238E27FC236}">
                <a16:creationId xmlns:a16="http://schemas.microsoft.com/office/drawing/2014/main" id="{09348EBF-AEC8-4E6F-9D2E-BF3DBD077D69}"/>
              </a:ext>
            </a:extLst>
          </p:cNvPr>
          <p:cNvPicPr>
            <a:picLocks noChangeAspect="1"/>
          </p:cNvPicPr>
          <p:nvPr/>
        </p:nvPicPr>
        <p:blipFill>
          <a:blip r:embed="rId2"/>
          <a:stretch>
            <a:fillRect/>
          </a:stretch>
        </p:blipFill>
        <p:spPr>
          <a:xfrm>
            <a:off x="2706762" y="921972"/>
            <a:ext cx="6757246" cy="16318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C0017524-222B-4F03-B044-5A36EF304639}"/>
              </a:ext>
            </a:extLst>
          </p:cNvPr>
          <p:cNvSpPr txBox="1"/>
          <p:nvPr/>
        </p:nvSpPr>
        <p:spPr>
          <a:xfrm>
            <a:off x="69821" y="552640"/>
            <a:ext cx="12031129" cy="369332"/>
          </a:xfrm>
          <a:prstGeom prst="rect">
            <a:avLst/>
          </a:prstGeom>
          <a:noFill/>
        </p:spPr>
        <p:txBody>
          <a:bodyPr wrap="square">
            <a:spAutoFit/>
          </a:bodyPr>
          <a:lstStyle/>
          <a:p>
            <a:r>
              <a:rPr lang="ru-RU" i="1" dirty="0"/>
              <a:t>Получение JSON-объект с последними коммитами из репозитория на </a:t>
            </a:r>
            <a:r>
              <a:rPr lang="ru-RU" i="1" dirty="0" err="1"/>
              <a:t>GitHub</a:t>
            </a:r>
            <a:r>
              <a:rPr lang="ru-RU" i="1" dirty="0"/>
              <a:t>:</a:t>
            </a:r>
            <a:endParaRPr lang="en-US" i="1" dirty="0"/>
          </a:p>
        </p:txBody>
      </p:sp>
      <p:sp>
        <p:nvSpPr>
          <p:cNvPr id="11" name="TextBox 10">
            <a:extLst>
              <a:ext uri="{FF2B5EF4-FFF2-40B4-BE49-F238E27FC236}">
                <a16:creationId xmlns:a16="http://schemas.microsoft.com/office/drawing/2014/main" id="{58B957B8-702F-4911-B1A5-A5B9FEAA8DC4}"/>
              </a:ext>
            </a:extLst>
          </p:cNvPr>
          <p:cNvSpPr txBox="1"/>
          <p:nvPr/>
        </p:nvSpPr>
        <p:spPr>
          <a:xfrm>
            <a:off x="126174" y="2706708"/>
            <a:ext cx="6095010" cy="369332"/>
          </a:xfrm>
          <a:prstGeom prst="rect">
            <a:avLst/>
          </a:prstGeom>
          <a:noFill/>
        </p:spPr>
        <p:txBody>
          <a:bodyPr wrap="square">
            <a:spAutoFit/>
          </a:bodyPr>
          <a:lstStyle/>
          <a:p>
            <a:r>
              <a:rPr lang="ru-RU" i="1" dirty="0"/>
              <a:t>То же самое без </a:t>
            </a:r>
            <a:r>
              <a:rPr lang="ru-RU" i="1" dirty="0" err="1">
                <a:solidFill>
                  <a:srgbClr val="EB5757"/>
                </a:solidFill>
                <a:effectLst/>
                <a:latin typeface="SFMono-Regular"/>
              </a:rPr>
              <a:t>await</a:t>
            </a:r>
            <a:r>
              <a:rPr lang="ru-RU" i="1" dirty="0"/>
              <a:t>, с использованием </a:t>
            </a:r>
            <a:r>
              <a:rPr lang="ru-RU" i="1" dirty="0" err="1"/>
              <a:t>промисов</a:t>
            </a:r>
            <a:r>
              <a:rPr lang="ru-RU" i="1" dirty="0"/>
              <a:t>:</a:t>
            </a:r>
            <a:endParaRPr lang="en-US" i="1" dirty="0"/>
          </a:p>
        </p:txBody>
      </p:sp>
      <p:pic>
        <p:nvPicPr>
          <p:cNvPr id="8" name="Picture 7">
            <a:extLst>
              <a:ext uri="{FF2B5EF4-FFF2-40B4-BE49-F238E27FC236}">
                <a16:creationId xmlns:a16="http://schemas.microsoft.com/office/drawing/2014/main" id="{48C116CB-D832-47DE-8E65-A3FE2832DC9F}"/>
              </a:ext>
            </a:extLst>
          </p:cNvPr>
          <p:cNvPicPr>
            <a:picLocks noChangeAspect="1"/>
          </p:cNvPicPr>
          <p:nvPr/>
        </p:nvPicPr>
        <p:blipFill>
          <a:blip r:embed="rId3"/>
          <a:stretch>
            <a:fillRect/>
          </a:stretch>
        </p:blipFill>
        <p:spPr>
          <a:xfrm>
            <a:off x="2063521" y="3107782"/>
            <a:ext cx="8315325" cy="15144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TextBox 15">
            <a:extLst>
              <a:ext uri="{FF2B5EF4-FFF2-40B4-BE49-F238E27FC236}">
                <a16:creationId xmlns:a16="http://schemas.microsoft.com/office/drawing/2014/main" id="{246DA11E-BD9D-49EC-AC79-517C11008F04}"/>
              </a:ext>
            </a:extLst>
          </p:cNvPr>
          <p:cNvSpPr txBox="1"/>
          <p:nvPr/>
        </p:nvSpPr>
        <p:spPr>
          <a:xfrm>
            <a:off x="126175" y="4649113"/>
            <a:ext cx="11974775" cy="369332"/>
          </a:xfrm>
          <a:prstGeom prst="rect">
            <a:avLst/>
          </a:prstGeom>
          <a:noFill/>
        </p:spPr>
        <p:txBody>
          <a:bodyPr wrap="square">
            <a:spAutoFit/>
          </a:bodyPr>
          <a:lstStyle/>
          <a:p>
            <a:r>
              <a:rPr lang="ru-RU" dirty="0"/>
              <a:t>Для получения ответа в виде текста используем </a:t>
            </a:r>
            <a:r>
              <a:rPr lang="ru-RU" dirty="0" err="1">
                <a:solidFill>
                  <a:srgbClr val="EB5757"/>
                </a:solidFill>
                <a:effectLst/>
                <a:latin typeface="SFMono-Regular"/>
              </a:rPr>
              <a:t>await</a:t>
            </a:r>
            <a:r>
              <a:rPr lang="ru-RU" dirty="0">
                <a:solidFill>
                  <a:srgbClr val="EB5757"/>
                </a:solidFill>
                <a:effectLst/>
                <a:latin typeface="SFMono-Regular"/>
              </a:rPr>
              <a:t> </a:t>
            </a:r>
            <a:r>
              <a:rPr lang="ru-RU" dirty="0" err="1">
                <a:solidFill>
                  <a:srgbClr val="EB5757"/>
                </a:solidFill>
                <a:effectLst/>
                <a:latin typeface="SFMono-Regular"/>
              </a:rPr>
              <a:t>response.text</a:t>
            </a:r>
            <a:r>
              <a:rPr lang="ru-RU" dirty="0">
                <a:solidFill>
                  <a:srgbClr val="EB5757"/>
                </a:solidFill>
                <a:effectLst/>
                <a:latin typeface="SFMono-Regular"/>
              </a:rPr>
              <a:t>()</a:t>
            </a:r>
            <a:r>
              <a:rPr lang="ru-RU" dirty="0"/>
              <a:t> вместо </a:t>
            </a:r>
            <a:r>
              <a:rPr lang="ru-RU" dirty="0">
                <a:solidFill>
                  <a:srgbClr val="EB5757"/>
                </a:solidFill>
                <a:effectLst/>
                <a:latin typeface="SFMono-Regular"/>
              </a:rPr>
              <a:t>.</a:t>
            </a:r>
            <a:r>
              <a:rPr lang="ru-RU" dirty="0" err="1">
                <a:solidFill>
                  <a:srgbClr val="EB5757"/>
                </a:solidFill>
                <a:effectLst/>
                <a:latin typeface="SFMono-Regular"/>
              </a:rPr>
              <a:t>json</a:t>
            </a:r>
            <a:r>
              <a:rPr lang="ru-RU" dirty="0">
                <a:solidFill>
                  <a:srgbClr val="EB5757"/>
                </a:solidFill>
                <a:effectLst/>
                <a:latin typeface="SFMono-Regular"/>
              </a:rPr>
              <a:t>()</a:t>
            </a:r>
            <a:r>
              <a:rPr lang="ru-RU" dirty="0"/>
              <a:t>:</a:t>
            </a:r>
            <a:endParaRPr lang="en-US" dirty="0"/>
          </a:p>
        </p:txBody>
      </p:sp>
      <p:pic>
        <p:nvPicPr>
          <p:cNvPr id="17" name="Picture 16">
            <a:extLst>
              <a:ext uri="{FF2B5EF4-FFF2-40B4-BE49-F238E27FC236}">
                <a16:creationId xmlns:a16="http://schemas.microsoft.com/office/drawing/2014/main" id="{04B76DD3-806F-410C-993D-013333EB51F3}"/>
              </a:ext>
            </a:extLst>
          </p:cNvPr>
          <p:cNvPicPr>
            <a:picLocks noChangeAspect="1"/>
          </p:cNvPicPr>
          <p:nvPr/>
        </p:nvPicPr>
        <p:blipFill>
          <a:blip r:embed="rId4"/>
          <a:stretch>
            <a:fillRect/>
          </a:stretch>
        </p:blipFill>
        <p:spPr>
          <a:xfrm>
            <a:off x="2063521" y="5045301"/>
            <a:ext cx="8067799" cy="14103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103778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2" y="59369"/>
            <a:ext cx="12031130" cy="395032"/>
          </a:xfrm>
        </p:spPr>
        <p:txBody>
          <a:bodyPr>
            <a:normAutofit fontScale="90000"/>
          </a:bodyPr>
          <a:lstStyle/>
          <a:p>
            <a:r>
              <a:rPr lang="en-US" dirty="0"/>
              <a:t>Fetch</a:t>
            </a:r>
            <a:r>
              <a:rPr lang="ru-RU" dirty="0"/>
              <a:t>. Пример работы с бинарными данными</a:t>
            </a:r>
            <a:endParaRPr lang="en-US" dirty="0"/>
          </a:p>
        </p:txBody>
      </p:sp>
      <p:pic>
        <p:nvPicPr>
          <p:cNvPr id="4" name="Picture 3">
            <a:extLst>
              <a:ext uri="{FF2B5EF4-FFF2-40B4-BE49-F238E27FC236}">
                <a16:creationId xmlns:a16="http://schemas.microsoft.com/office/drawing/2014/main" id="{CBB03259-75B6-412F-8EC7-561037C40C12}"/>
              </a:ext>
            </a:extLst>
          </p:cNvPr>
          <p:cNvPicPr>
            <a:picLocks noChangeAspect="1"/>
          </p:cNvPicPr>
          <p:nvPr/>
        </p:nvPicPr>
        <p:blipFill>
          <a:blip r:embed="rId2"/>
          <a:stretch>
            <a:fillRect/>
          </a:stretch>
        </p:blipFill>
        <p:spPr>
          <a:xfrm>
            <a:off x="2971800" y="1261629"/>
            <a:ext cx="6248400" cy="46672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a:extLst>
              <a:ext uri="{FF2B5EF4-FFF2-40B4-BE49-F238E27FC236}">
                <a16:creationId xmlns:a16="http://schemas.microsoft.com/office/drawing/2014/main" id="{5F6E4873-3DFA-48DD-9AE7-49E86F22A2B5}"/>
              </a:ext>
            </a:extLst>
          </p:cNvPr>
          <p:cNvSpPr txBox="1"/>
          <p:nvPr/>
        </p:nvSpPr>
        <p:spPr>
          <a:xfrm>
            <a:off x="69822" y="615298"/>
            <a:ext cx="12031129" cy="369332"/>
          </a:xfrm>
          <a:prstGeom prst="rect">
            <a:avLst/>
          </a:prstGeom>
          <a:noFill/>
        </p:spPr>
        <p:txBody>
          <a:bodyPr wrap="square">
            <a:spAutoFit/>
          </a:bodyPr>
          <a:lstStyle/>
          <a:p>
            <a:r>
              <a:rPr lang="ru-RU" dirty="0"/>
              <a:t>Запрос и вывод на экран логотип </a:t>
            </a:r>
            <a:r>
              <a:rPr lang="ru-RU" dirty="0">
                <a:effectLst/>
              </a:rPr>
              <a:t>спецификации «fetch»</a:t>
            </a:r>
            <a:endParaRPr lang="en-US" dirty="0"/>
          </a:p>
        </p:txBody>
      </p:sp>
    </p:spTree>
    <p:extLst>
      <p:ext uri="{BB962C8B-B14F-4D97-AF65-F5344CB8AC3E}">
        <p14:creationId xmlns:p14="http://schemas.microsoft.com/office/powerpoint/2010/main" val="22053356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2" y="59369"/>
            <a:ext cx="12031130" cy="395032"/>
          </a:xfrm>
        </p:spPr>
        <p:txBody>
          <a:bodyPr>
            <a:normAutofit fontScale="90000"/>
          </a:bodyPr>
          <a:lstStyle/>
          <a:p>
            <a:r>
              <a:rPr lang="en-US" dirty="0"/>
              <a:t>Fetch</a:t>
            </a:r>
          </a:p>
        </p:txBody>
      </p:sp>
      <p:sp>
        <p:nvSpPr>
          <p:cNvPr id="13" name="TextBox 12">
            <a:extLst>
              <a:ext uri="{FF2B5EF4-FFF2-40B4-BE49-F238E27FC236}">
                <a16:creationId xmlns:a16="http://schemas.microsoft.com/office/drawing/2014/main" id="{5F6E4873-3DFA-48DD-9AE7-49E86F22A2B5}"/>
              </a:ext>
            </a:extLst>
          </p:cNvPr>
          <p:cNvSpPr txBox="1"/>
          <p:nvPr/>
        </p:nvSpPr>
        <p:spPr>
          <a:xfrm>
            <a:off x="80435" y="1565324"/>
            <a:ext cx="12031129" cy="646331"/>
          </a:xfrm>
          <a:prstGeom prst="rect">
            <a:avLst/>
          </a:prstGeom>
          <a:noFill/>
        </p:spPr>
        <p:txBody>
          <a:bodyPr wrap="square">
            <a:spAutoFit/>
          </a:bodyPr>
          <a:lstStyle/>
          <a:p>
            <a:r>
              <a:rPr lang="ru-RU" b="1" dirty="0">
                <a:effectLst/>
              </a:rPr>
              <a:t>Важно: </a:t>
            </a:r>
            <a:r>
              <a:rPr lang="ru-RU" dirty="0"/>
              <a:t>Мы можем выбрать только один метод чтения ответа. Если мы уже получили ответ с </a:t>
            </a:r>
            <a:r>
              <a:rPr lang="ru-RU" dirty="0" err="1">
                <a:solidFill>
                  <a:srgbClr val="EB5757"/>
                </a:solidFill>
                <a:effectLst/>
                <a:latin typeface="SFMono-Regular"/>
              </a:rPr>
              <a:t>response.text</a:t>
            </a:r>
            <a:r>
              <a:rPr lang="ru-RU" dirty="0">
                <a:solidFill>
                  <a:srgbClr val="EB5757"/>
                </a:solidFill>
                <a:effectLst/>
                <a:latin typeface="SFMono-Regular"/>
              </a:rPr>
              <a:t>()</a:t>
            </a:r>
            <a:r>
              <a:rPr lang="ru-RU" dirty="0"/>
              <a:t>, тогда </a:t>
            </a:r>
            <a:r>
              <a:rPr lang="ru-RU" dirty="0" err="1">
                <a:solidFill>
                  <a:srgbClr val="EB5757"/>
                </a:solidFill>
                <a:effectLst/>
                <a:latin typeface="SFMono-Regular"/>
              </a:rPr>
              <a:t>response.json</a:t>
            </a:r>
            <a:r>
              <a:rPr lang="ru-RU" dirty="0">
                <a:solidFill>
                  <a:srgbClr val="EB5757"/>
                </a:solidFill>
                <a:effectLst/>
                <a:latin typeface="SFMono-Regular"/>
              </a:rPr>
              <a:t>()</a:t>
            </a:r>
            <a:r>
              <a:rPr lang="ru-RU" dirty="0"/>
              <a:t> не сработает, так как данные уже были обработаны. </a:t>
            </a:r>
            <a:endParaRPr lang="en-US" dirty="0"/>
          </a:p>
        </p:txBody>
      </p:sp>
      <p:pic>
        <p:nvPicPr>
          <p:cNvPr id="5" name="Picture 4">
            <a:extLst>
              <a:ext uri="{FF2B5EF4-FFF2-40B4-BE49-F238E27FC236}">
                <a16:creationId xmlns:a16="http://schemas.microsoft.com/office/drawing/2014/main" id="{DBC5993D-DC7D-4784-9F35-31B13059B701}"/>
              </a:ext>
            </a:extLst>
          </p:cNvPr>
          <p:cNvPicPr>
            <a:picLocks noChangeAspect="1"/>
          </p:cNvPicPr>
          <p:nvPr/>
        </p:nvPicPr>
        <p:blipFill>
          <a:blip r:embed="rId2"/>
          <a:stretch>
            <a:fillRect/>
          </a:stretch>
        </p:blipFill>
        <p:spPr>
          <a:xfrm>
            <a:off x="2324099" y="2481385"/>
            <a:ext cx="7543800" cy="885825"/>
          </a:xfrm>
          <a:prstGeom prst="rect">
            <a:avLst/>
          </a:prstGeom>
        </p:spPr>
      </p:pic>
      <p:sp>
        <p:nvSpPr>
          <p:cNvPr id="8" name="TextBox 7">
            <a:extLst>
              <a:ext uri="{FF2B5EF4-FFF2-40B4-BE49-F238E27FC236}">
                <a16:creationId xmlns:a16="http://schemas.microsoft.com/office/drawing/2014/main" id="{75D72707-E574-4F77-87F3-D73DD719D514}"/>
              </a:ext>
            </a:extLst>
          </p:cNvPr>
          <p:cNvSpPr txBox="1"/>
          <p:nvPr/>
        </p:nvSpPr>
        <p:spPr>
          <a:xfrm>
            <a:off x="80434" y="4115237"/>
            <a:ext cx="12020517" cy="369332"/>
          </a:xfrm>
          <a:prstGeom prst="rect">
            <a:avLst/>
          </a:prstGeom>
          <a:noFill/>
        </p:spPr>
        <p:txBody>
          <a:bodyPr wrap="square">
            <a:spAutoFit/>
          </a:bodyPr>
          <a:lstStyle/>
          <a:p>
            <a:r>
              <a:rPr lang="ru-RU" dirty="0"/>
              <a:t>Так же мы можем получить заголовки у запроса и ответа при помощи объекта Response</a:t>
            </a:r>
            <a:endParaRPr lang="en-US" dirty="0"/>
          </a:p>
        </p:txBody>
      </p:sp>
    </p:spTree>
    <p:extLst>
      <p:ext uri="{BB962C8B-B14F-4D97-AF65-F5344CB8AC3E}">
        <p14:creationId xmlns:p14="http://schemas.microsoft.com/office/powerpoint/2010/main" val="3466308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2" y="59369"/>
            <a:ext cx="12031130" cy="395032"/>
          </a:xfrm>
        </p:spPr>
        <p:txBody>
          <a:bodyPr>
            <a:normAutofit fontScale="90000"/>
          </a:bodyPr>
          <a:lstStyle/>
          <a:p>
            <a:r>
              <a:rPr lang="en-US" dirty="0" err="1"/>
              <a:t>Fetch.POST</a:t>
            </a:r>
            <a:endParaRPr lang="en-US" dirty="0"/>
          </a:p>
        </p:txBody>
      </p:sp>
      <p:sp>
        <p:nvSpPr>
          <p:cNvPr id="9" name="TextBox 8">
            <a:extLst>
              <a:ext uri="{FF2B5EF4-FFF2-40B4-BE49-F238E27FC236}">
                <a16:creationId xmlns:a16="http://schemas.microsoft.com/office/drawing/2014/main" id="{81EB8307-CF9C-41A6-8AD2-91DA2793404F}"/>
              </a:ext>
            </a:extLst>
          </p:cNvPr>
          <p:cNvSpPr txBox="1"/>
          <p:nvPr/>
        </p:nvSpPr>
        <p:spPr>
          <a:xfrm>
            <a:off x="69822" y="671393"/>
            <a:ext cx="12031129" cy="2031325"/>
          </a:xfrm>
          <a:prstGeom prst="rect">
            <a:avLst/>
          </a:prstGeom>
          <a:noFill/>
        </p:spPr>
        <p:txBody>
          <a:bodyPr wrap="square">
            <a:spAutoFit/>
          </a:bodyPr>
          <a:lstStyle/>
          <a:p>
            <a:r>
              <a:rPr lang="ru-RU" dirty="0"/>
              <a:t>Для отправки </a:t>
            </a:r>
            <a:r>
              <a:rPr lang="ru-RU" dirty="0">
                <a:effectLst/>
                <a:latin typeface="SFMono-Regular"/>
              </a:rPr>
              <a:t>POST</a:t>
            </a:r>
            <a:r>
              <a:rPr lang="ru-RU" dirty="0"/>
              <a:t>-запроса или запроса с другим методом, нам необходимо использовать </a:t>
            </a:r>
            <a:r>
              <a:rPr lang="ru-RU" dirty="0">
                <a:effectLst/>
                <a:latin typeface="SFMono-Regular"/>
              </a:rPr>
              <a:t>fetch</a:t>
            </a:r>
            <a:r>
              <a:rPr lang="ru-RU" dirty="0"/>
              <a:t> параметры:</a:t>
            </a:r>
            <a:endParaRPr lang="en-US" dirty="0"/>
          </a:p>
          <a:p>
            <a:pPr marL="285750" indent="-285750">
              <a:buFont typeface="Arial" panose="020B0604020202020204" pitchFamily="34" charset="0"/>
              <a:buChar char="•"/>
            </a:pPr>
            <a:r>
              <a:rPr lang="ru-RU" b="1" i="1" dirty="0" err="1">
                <a:effectLst/>
                <a:latin typeface="SFMono-Regular"/>
              </a:rPr>
              <a:t>method</a:t>
            </a:r>
            <a:r>
              <a:rPr lang="ru-RU" i="1" dirty="0"/>
              <a:t> </a:t>
            </a:r>
            <a:r>
              <a:rPr lang="ru-RU" dirty="0"/>
              <a:t>– HTTP метод, например </a:t>
            </a:r>
            <a:r>
              <a:rPr lang="ru-RU" dirty="0">
                <a:effectLst/>
                <a:latin typeface="SFMono-Regular"/>
              </a:rPr>
              <a:t>POST</a:t>
            </a:r>
            <a:r>
              <a:rPr lang="ru-RU" dirty="0"/>
              <a:t>,</a:t>
            </a:r>
            <a:endParaRPr lang="en-US" dirty="0"/>
          </a:p>
          <a:p>
            <a:pPr marL="285750" indent="-285750">
              <a:buFont typeface="Arial" panose="020B0604020202020204" pitchFamily="34" charset="0"/>
              <a:buChar char="•"/>
            </a:pPr>
            <a:r>
              <a:rPr lang="ru-RU" b="1" i="1" dirty="0" err="1">
                <a:effectLst/>
                <a:latin typeface="SFMono-Regular"/>
              </a:rPr>
              <a:t>body</a:t>
            </a:r>
            <a:r>
              <a:rPr lang="ru-RU" dirty="0"/>
              <a:t> – тело запроса, одно из списка:</a:t>
            </a:r>
            <a:endParaRPr lang="en-US" dirty="0"/>
          </a:p>
          <a:p>
            <a:pPr marL="742950" lvl="1" indent="-285750">
              <a:buFont typeface="Arial" panose="020B0604020202020204" pitchFamily="34" charset="0"/>
              <a:buChar char="•"/>
            </a:pPr>
            <a:r>
              <a:rPr lang="ru-RU" dirty="0"/>
              <a:t>строка (например, в формате JSON),</a:t>
            </a:r>
            <a:endParaRPr lang="en-US" dirty="0"/>
          </a:p>
          <a:p>
            <a:pPr marL="742950" lvl="1" indent="-285750">
              <a:buFont typeface="Arial" panose="020B0604020202020204" pitchFamily="34" charset="0"/>
              <a:buChar char="•"/>
            </a:pPr>
            <a:r>
              <a:rPr lang="ru-RU" dirty="0"/>
              <a:t>объект </a:t>
            </a:r>
            <a:r>
              <a:rPr lang="ru-RU" dirty="0" err="1">
                <a:solidFill>
                  <a:srgbClr val="EB5757"/>
                </a:solidFill>
                <a:effectLst/>
                <a:latin typeface="SFMono-Regular"/>
              </a:rPr>
              <a:t>FormData</a:t>
            </a:r>
            <a:r>
              <a:rPr lang="ru-RU" dirty="0"/>
              <a:t> для отправки данных как </a:t>
            </a:r>
            <a:r>
              <a:rPr lang="ru-RU" dirty="0" err="1">
                <a:solidFill>
                  <a:srgbClr val="EB5757"/>
                </a:solidFill>
                <a:effectLst/>
                <a:latin typeface="SFMono-Regular"/>
              </a:rPr>
              <a:t>form</a:t>
            </a:r>
            <a:r>
              <a:rPr lang="ru-RU" dirty="0">
                <a:solidFill>
                  <a:srgbClr val="EB5757"/>
                </a:solidFill>
                <a:effectLst/>
                <a:latin typeface="SFMono-Regular"/>
              </a:rPr>
              <a:t>/</a:t>
            </a:r>
            <a:r>
              <a:rPr lang="ru-RU" dirty="0" err="1">
                <a:solidFill>
                  <a:srgbClr val="EB5757"/>
                </a:solidFill>
                <a:effectLst/>
                <a:latin typeface="SFMono-Regular"/>
              </a:rPr>
              <a:t>multipart</a:t>
            </a:r>
            <a:r>
              <a:rPr lang="ru-RU" dirty="0"/>
              <a:t>,</a:t>
            </a:r>
            <a:endParaRPr lang="en-US" dirty="0"/>
          </a:p>
          <a:p>
            <a:pPr marL="742950" lvl="1" indent="-285750">
              <a:buFont typeface="Arial" panose="020B0604020202020204" pitchFamily="34" charset="0"/>
              <a:buChar char="•"/>
            </a:pPr>
            <a:r>
              <a:rPr lang="ru-RU" dirty="0">
                <a:solidFill>
                  <a:srgbClr val="EB5757"/>
                </a:solidFill>
                <a:effectLst/>
                <a:latin typeface="SFMono-Regular"/>
              </a:rPr>
              <a:t>Blob</a:t>
            </a:r>
            <a:r>
              <a:rPr lang="ru-RU" dirty="0"/>
              <a:t>/</a:t>
            </a:r>
            <a:r>
              <a:rPr lang="ru-RU" dirty="0" err="1">
                <a:solidFill>
                  <a:srgbClr val="EB5757"/>
                </a:solidFill>
                <a:effectLst/>
                <a:latin typeface="SFMono-Regular"/>
              </a:rPr>
              <a:t>BufferSource</a:t>
            </a:r>
            <a:r>
              <a:rPr lang="ru-RU" dirty="0"/>
              <a:t> для отправки бинарных данных,</a:t>
            </a:r>
            <a:endParaRPr lang="en-US" dirty="0"/>
          </a:p>
          <a:p>
            <a:pPr marL="742950" lvl="1" indent="-285750">
              <a:buFont typeface="Arial" panose="020B0604020202020204" pitchFamily="34" charset="0"/>
              <a:buChar char="•"/>
            </a:pPr>
            <a:r>
              <a:rPr lang="ru-RU" dirty="0">
                <a:effectLst/>
              </a:rPr>
              <a:t>URLSearchParams</a:t>
            </a:r>
            <a:r>
              <a:rPr lang="ru-RU" dirty="0"/>
              <a:t> для отправки данных в кодировке </a:t>
            </a:r>
            <a:r>
              <a:rPr lang="ru-RU" dirty="0">
                <a:solidFill>
                  <a:srgbClr val="EB5757"/>
                </a:solidFill>
                <a:effectLst/>
                <a:latin typeface="SFMono-Regular"/>
              </a:rPr>
              <a:t>x-</a:t>
            </a:r>
            <a:r>
              <a:rPr lang="ru-RU" dirty="0" err="1">
                <a:solidFill>
                  <a:srgbClr val="EB5757"/>
                </a:solidFill>
                <a:effectLst/>
                <a:latin typeface="SFMono-Regular"/>
              </a:rPr>
              <a:t>www</a:t>
            </a:r>
            <a:r>
              <a:rPr lang="ru-RU" dirty="0">
                <a:solidFill>
                  <a:srgbClr val="EB5757"/>
                </a:solidFill>
                <a:effectLst/>
                <a:latin typeface="SFMono-Regular"/>
              </a:rPr>
              <a:t>-</a:t>
            </a:r>
            <a:r>
              <a:rPr lang="ru-RU" dirty="0" err="1">
                <a:solidFill>
                  <a:srgbClr val="EB5757"/>
                </a:solidFill>
                <a:effectLst/>
                <a:latin typeface="SFMono-Regular"/>
              </a:rPr>
              <a:t>form-urlencoded</a:t>
            </a:r>
            <a:r>
              <a:rPr lang="ru-RU" dirty="0"/>
              <a:t>, используется редко.</a:t>
            </a:r>
            <a:endParaRPr lang="en-US" dirty="0"/>
          </a:p>
        </p:txBody>
      </p:sp>
      <p:pic>
        <p:nvPicPr>
          <p:cNvPr id="12" name="Picture 11">
            <a:extLst>
              <a:ext uri="{FF2B5EF4-FFF2-40B4-BE49-F238E27FC236}">
                <a16:creationId xmlns:a16="http://schemas.microsoft.com/office/drawing/2014/main" id="{FF0845CD-370D-42B6-B2F4-D887810ECC43}"/>
              </a:ext>
            </a:extLst>
          </p:cNvPr>
          <p:cNvPicPr>
            <a:picLocks noChangeAspect="1"/>
          </p:cNvPicPr>
          <p:nvPr/>
        </p:nvPicPr>
        <p:blipFill>
          <a:blip r:embed="rId2"/>
          <a:stretch>
            <a:fillRect/>
          </a:stretch>
        </p:blipFill>
        <p:spPr>
          <a:xfrm>
            <a:off x="3403518" y="2854394"/>
            <a:ext cx="3870117" cy="27616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TextBox 14">
            <a:extLst>
              <a:ext uri="{FF2B5EF4-FFF2-40B4-BE49-F238E27FC236}">
                <a16:creationId xmlns:a16="http://schemas.microsoft.com/office/drawing/2014/main" id="{4D6E7AD5-C546-45DF-B3C6-D2373A5F24D7}"/>
              </a:ext>
            </a:extLst>
          </p:cNvPr>
          <p:cNvSpPr txBox="1"/>
          <p:nvPr/>
        </p:nvSpPr>
        <p:spPr>
          <a:xfrm>
            <a:off x="4110346" y="5767693"/>
            <a:ext cx="2605149" cy="261610"/>
          </a:xfrm>
          <a:prstGeom prst="rect">
            <a:avLst/>
          </a:prstGeom>
          <a:noFill/>
        </p:spPr>
        <p:txBody>
          <a:bodyPr wrap="square">
            <a:spAutoFit/>
          </a:bodyPr>
          <a:lstStyle/>
          <a:p>
            <a:r>
              <a:rPr lang="ru-RU" sz="1100" i="1" dirty="0"/>
              <a:t>код отправляет объект </a:t>
            </a:r>
            <a:r>
              <a:rPr lang="ru-RU" sz="1100" i="1" dirty="0" err="1">
                <a:solidFill>
                  <a:srgbClr val="EB5757"/>
                </a:solidFill>
                <a:effectLst/>
                <a:latin typeface="SFMono-Regular"/>
              </a:rPr>
              <a:t>user</a:t>
            </a:r>
            <a:r>
              <a:rPr lang="ru-RU" sz="1100" i="1" dirty="0"/>
              <a:t> как JSON:</a:t>
            </a:r>
            <a:endParaRPr lang="en-US" sz="1100" i="1" dirty="0"/>
          </a:p>
        </p:txBody>
      </p:sp>
      <p:sp>
        <p:nvSpPr>
          <p:cNvPr id="18" name="TextBox 17">
            <a:extLst>
              <a:ext uri="{FF2B5EF4-FFF2-40B4-BE49-F238E27FC236}">
                <a16:creationId xmlns:a16="http://schemas.microsoft.com/office/drawing/2014/main" id="{955456DA-0B31-4DA0-82DF-EFF009F21828}"/>
              </a:ext>
            </a:extLst>
          </p:cNvPr>
          <p:cNvSpPr txBox="1"/>
          <p:nvPr/>
        </p:nvSpPr>
        <p:spPr>
          <a:xfrm>
            <a:off x="80435" y="6112077"/>
            <a:ext cx="12031129" cy="461665"/>
          </a:xfrm>
          <a:prstGeom prst="rect">
            <a:avLst/>
          </a:prstGeom>
          <a:noFill/>
        </p:spPr>
        <p:txBody>
          <a:bodyPr wrap="square">
            <a:spAutoFit/>
          </a:bodyPr>
          <a:lstStyle/>
          <a:p>
            <a:r>
              <a:rPr lang="ru-RU" sz="1200" i="1" dirty="0"/>
              <a:t>Тело запроса </a:t>
            </a:r>
            <a:r>
              <a:rPr lang="ru-RU" sz="1200" i="1" dirty="0" err="1">
                <a:solidFill>
                  <a:srgbClr val="EB5757"/>
                </a:solidFill>
                <a:effectLst/>
                <a:latin typeface="SFMono-Regular"/>
              </a:rPr>
              <a:t>body</a:t>
            </a:r>
            <a:r>
              <a:rPr lang="ru-RU" sz="1200" i="1" dirty="0"/>
              <a:t> – строка, то заголовок </a:t>
            </a:r>
            <a:r>
              <a:rPr lang="ru-RU" sz="1200" i="1" dirty="0">
                <a:solidFill>
                  <a:srgbClr val="EB5757"/>
                </a:solidFill>
                <a:effectLst/>
                <a:latin typeface="SFMono-Regular"/>
              </a:rPr>
              <a:t>Content-Type</a:t>
            </a:r>
            <a:r>
              <a:rPr lang="ru-RU" sz="1200" i="1" dirty="0"/>
              <a:t> по умолчанию будет </a:t>
            </a:r>
            <a:r>
              <a:rPr lang="ru-RU" sz="1200" i="1" dirty="0" err="1">
                <a:solidFill>
                  <a:srgbClr val="EB5757"/>
                </a:solidFill>
                <a:effectLst/>
                <a:latin typeface="SFMono-Regular"/>
              </a:rPr>
              <a:t>text</a:t>
            </a:r>
            <a:r>
              <a:rPr lang="ru-RU" sz="1200" i="1" dirty="0">
                <a:solidFill>
                  <a:srgbClr val="EB5757"/>
                </a:solidFill>
                <a:effectLst/>
                <a:latin typeface="SFMono-Regular"/>
              </a:rPr>
              <a:t>/</a:t>
            </a:r>
            <a:r>
              <a:rPr lang="ru-RU" sz="1200" i="1" dirty="0" err="1">
                <a:solidFill>
                  <a:srgbClr val="EB5757"/>
                </a:solidFill>
                <a:effectLst/>
                <a:latin typeface="SFMono-Regular"/>
              </a:rPr>
              <a:t>plain;charset</a:t>
            </a:r>
            <a:r>
              <a:rPr lang="ru-RU" sz="1200" i="1" dirty="0">
                <a:solidFill>
                  <a:srgbClr val="EB5757"/>
                </a:solidFill>
                <a:effectLst/>
                <a:latin typeface="SFMono-Regular"/>
              </a:rPr>
              <a:t>=UTF-8</a:t>
            </a:r>
            <a:r>
              <a:rPr lang="ru-RU" sz="1200" i="1" dirty="0"/>
              <a:t>. Но, так как мы посылаем JSON, то используем параметр </a:t>
            </a:r>
            <a:r>
              <a:rPr lang="ru-RU" sz="1200" i="1" dirty="0" err="1">
                <a:solidFill>
                  <a:srgbClr val="EB5757"/>
                </a:solidFill>
                <a:effectLst/>
                <a:latin typeface="SFMono-Regular"/>
              </a:rPr>
              <a:t>headers</a:t>
            </a:r>
            <a:r>
              <a:rPr lang="ru-RU" sz="1200" i="1" dirty="0"/>
              <a:t> для отправки вместо этого </a:t>
            </a:r>
            <a:r>
              <a:rPr lang="ru-RU" sz="1200" i="1" dirty="0" err="1">
                <a:solidFill>
                  <a:srgbClr val="EB5757"/>
                </a:solidFill>
                <a:effectLst/>
                <a:latin typeface="SFMono-Regular"/>
              </a:rPr>
              <a:t>application</a:t>
            </a:r>
            <a:r>
              <a:rPr lang="ru-RU" sz="1200" i="1" dirty="0">
                <a:solidFill>
                  <a:srgbClr val="EB5757"/>
                </a:solidFill>
                <a:effectLst/>
                <a:latin typeface="SFMono-Regular"/>
              </a:rPr>
              <a:t>/</a:t>
            </a:r>
            <a:r>
              <a:rPr lang="ru-RU" sz="1200" i="1" dirty="0" err="1">
                <a:solidFill>
                  <a:srgbClr val="EB5757"/>
                </a:solidFill>
                <a:effectLst/>
                <a:latin typeface="SFMono-Regular"/>
              </a:rPr>
              <a:t>json</a:t>
            </a:r>
            <a:r>
              <a:rPr lang="ru-RU" sz="1200" i="1" dirty="0"/>
              <a:t>, правильный </a:t>
            </a:r>
            <a:r>
              <a:rPr lang="ru-RU" sz="1200" i="1" dirty="0">
                <a:solidFill>
                  <a:srgbClr val="EB5757"/>
                </a:solidFill>
                <a:effectLst/>
                <a:latin typeface="SFMono-Regular"/>
              </a:rPr>
              <a:t>Content-Type</a:t>
            </a:r>
            <a:r>
              <a:rPr lang="ru-RU" sz="1200" i="1" dirty="0"/>
              <a:t> для JSON.</a:t>
            </a:r>
            <a:endParaRPr lang="en-US" sz="1200" i="1" dirty="0"/>
          </a:p>
        </p:txBody>
      </p:sp>
    </p:spTree>
    <p:extLst>
      <p:ext uri="{BB962C8B-B14F-4D97-AF65-F5344CB8AC3E}">
        <p14:creationId xmlns:p14="http://schemas.microsoft.com/office/powerpoint/2010/main" val="1115952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2" y="59369"/>
            <a:ext cx="12031130" cy="395032"/>
          </a:xfrm>
        </p:spPr>
        <p:txBody>
          <a:bodyPr>
            <a:normAutofit fontScale="90000"/>
          </a:bodyPr>
          <a:lstStyle/>
          <a:p>
            <a:r>
              <a:rPr lang="en-US" dirty="0"/>
              <a:t>CRUD</a:t>
            </a:r>
          </a:p>
        </p:txBody>
      </p:sp>
      <p:sp>
        <p:nvSpPr>
          <p:cNvPr id="8" name="TextBox 7">
            <a:extLst>
              <a:ext uri="{FF2B5EF4-FFF2-40B4-BE49-F238E27FC236}">
                <a16:creationId xmlns:a16="http://schemas.microsoft.com/office/drawing/2014/main" id="{832CF792-3329-40A8-B23D-6306B2A7C7A2}"/>
              </a:ext>
            </a:extLst>
          </p:cNvPr>
          <p:cNvSpPr txBox="1"/>
          <p:nvPr/>
        </p:nvSpPr>
        <p:spPr>
          <a:xfrm>
            <a:off x="69821" y="822044"/>
            <a:ext cx="12031129" cy="646331"/>
          </a:xfrm>
          <a:prstGeom prst="rect">
            <a:avLst/>
          </a:prstGeom>
          <a:noFill/>
        </p:spPr>
        <p:txBody>
          <a:bodyPr wrap="square">
            <a:spAutoFit/>
          </a:bodyPr>
          <a:lstStyle/>
          <a:p>
            <a:r>
              <a:rPr lang="ru-RU" b="1" dirty="0">
                <a:effectLst/>
              </a:rPr>
              <a:t>CRUD (Акроним </a:t>
            </a:r>
            <a:r>
              <a:rPr lang="ru-RU" b="1" dirty="0" err="1">
                <a:effectLst/>
              </a:rPr>
              <a:t>Create</a:t>
            </a:r>
            <a:r>
              <a:rPr lang="ru-RU" b="1" dirty="0">
                <a:effectLst/>
              </a:rPr>
              <a:t>, </a:t>
            </a:r>
            <a:r>
              <a:rPr lang="ru-RU" b="1" dirty="0" err="1">
                <a:effectLst/>
              </a:rPr>
              <a:t>Read</a:t>
            </a:r>
            <a:r>
              <a:rPr lang="ru-RU" b="1" dirty="0">
                <a:effectLst/>
              </a:rPr>
              <a:t>, Update и </a:t>
            </a:r>
            <a:r>
              <a:rPr lang="ru-RU" b="1" dirty="0" err="1">
                <a:effectLst/>
              </a:rPr>
              <a:t>Delete</a:t>
            </a:r>
            <a:r>
              <a:rPr lang="ru-RU" b="1" dirty="0">
                <a:effectLst/>
              </a:rPr>
              <a:t>) </a:t>
            </a:r>
            <a:r>
              <a:rPr lang="ru-RU" dirty="0"/>
              <a:t>представляет собой четыре основные операции, выполняемые при управлении данными и манипулировании ими в рамках разработки ПО.</a:t>
            </a:r>
            <a:endParaRPr lang="en-US" dirty="0"/>
          </a:p>
        </p:txBody>
      </p:sp>
      <p:pic>
        <p:nvPicPr>
          <p:cNvPr id="6" name="Picture 5">
            <a:extLst>
              <a:ext uri="{FF2B5EF4-FFF2-40B4-BE49-F238E27FC236}">
                <a16:creationId xmlns:a16="http://schemas.microsoft.com/office/drawing/2014/main" id="{CA7FFA0A-5C1A-4572-8207-6833BE70119C}"/>
              </a:ext>
            </a:extLst>
          </p:cNvPr>
          <p:cNvPicPr>
            <a:picLocks noChangeAspect="1"/>
          </p:cNvPicPr>
          <p:nvPr/>
        </p:nvPicPr>
        <p:blipFill>
          <a:blip r:embed="rId2"/>
          <a:stretch>
            <a:fillRect/>
          </a:stretch>
        </p:blipFill>
        <p:spPr>
          <a:xfrm>
            <a:off x="2921000" y="1945822"/>
            <a:ext cx="6350000" cy="3619500"/>
          </a:xfrm>
          <a:prstGeom prst="rect">
            <a:avLst/>
          </a:prstGeom>
        </p:spPr>
      </p:pic>
    </p:spTree>
    <p:extLst>
      <p:ext uri="{BB962C8B-B14F-4D97-AF65-F5344CB8AC3E}">
        <p14:creationId xmlns:p14="http://schemas.microsoft.com/office/powerpoint/2010/main" val="34065631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2" y="59369"/>
            <a:ext cx="12031130" cy="395032"/>
          </a:xfrm>
        </p:spPr>
        <p:txBody>
          <a:bodyPr>
            <a:normAutofit fontScale="90000"/>
          </a:bodyPr>
          <a:lstStyle/>
          <a:p>
            <a:r>
              <a:rPr lang="en-US" dirty="0"/>
              <a:t>CRUD</a:t>
            </a:r>
          </a:p>
        </p:txBody>
      </p:sp>
      <p:sp>
        <p:nvSpPr>
          <p:cNvPr id="10" name="TextBox 9">
            <a:extLst>
              <a:ext uri="{FF2B5EF4-FFF2-40B4-BE49-F238E27FC236}">
                <a16:creationId xmlns:a16="http://schemas.microsoft.com/office/drawing/2014/main" id="{AE29411C-A3F7-4959-9BE6-BBD81B1CD3DA}"/>
              </a:ext>
            </a:extLst>
          </p:cNvPr>
          <p:cNvSpPr txBox="1"/>
          <p:nvPr/>
        </p:nvSpPr>
        <p:spPr>
          <a:xfrm>
            <a:off x="80436" y="600693"/>
            <a:ext cx="12031128" cy="2031325"/>
          </a:xfrm>
          <a:prstGeom prst="rect">
            <a:avLst/>
          </a:prstGeom>
          <a:noFill/>
        </p:spPr>
        <p:txBody>
          <a:bodyPr wrap="square">
            <a:spAutoFit/>
          </a:bodyPr>
          <a:lstStyle/>
          <a:p>
            <a:r>
              <a:rPr lang="ru-RU" dirty="0"/>
              <a:t>Например, рассмотрим интернет магазин, в котором пользователи могут добавлять товары в свой интернет-магазин.</a:t>
            </a:r>
            <a:endParaRPr lang="en-US" dirty="0"/>
          </a:p>
          <a:p>
            <a:pPr marL="285750" indent="-285750">
              <a:buFont typeface="Arial" panose="020B0604020202020204" pitchFamily="34" charset="0"/>
              <a:buChar char="•"/>
            </a:pPr>
            <a:r>
              <a:rPr lang="ru-RU" b="1" dirty="0" err="1"/>
              <a:t>Create</a:t>
            </a:r>
            <a:r>
              <a:rPr lang="ru-RU" dirty="0"/>
              <a:t>: Операция "Создать" позволяет пользователям добавлять новые продукты, либо регистрировать новых юзеров,</a:t>
            </a:r>
            <a:endParaRPr lang="en-US" dirty="0"/>
          </a:p>
          <a:p>
            <a:pPr marL="285750" indent="-285750">
              <a:buFont typeface="Arial" panose="020B0604020202020204" pitchFamily="34" charset="0"/>
              <a:buChar char="•"/>
            </a:pPr>
            <a:r>
              <a:rPr lang="ru-RU" b="1" dirty="0" err="1"/>
              <a:t>Read</a:t>
            </a:r>
            <a:r>
              <a:rPr lang="ru-RU" dirty="0"/>
              <a:t>: Операция "Прочитать" извлекает информацию о продукте для отображения, либо получает список всех продуктов для отображения,</a:t>
            </a:r>
            <a:endParaRPr lang="en-US" dirty="0"/>
          </a:p>
          <a:p>
            <a:pPr marL="285750" indent="-285750">
              <a:buFont typeface="Arial" panose="020B0604020202020204" pitchFamily="34" charset="0"/>
              <a:buChar char="•"/>
            </a:pPr>
            <a:r>
              <a:rPr lang="ru-RU" b="1" dirty="0"/>
              <a:t>Update</a:t>
            </a:r>
            <a:r>
              <a:rPr lang="ru-RU" dirty="0"/>
              <a:t>: Когда владелец магазина обновляет информацию о товаре или цену, в дело вступает операция "Обновить".</a:t>
            </a:r>
            <a:endParaRPr lang="en-US" dirty="0"/>
          </a:p>
          <a:p>
            <a:pPr marL="285750" indent="-285750">
              <a:buFont typeface="Arial" panose="020B0604020202020204" pitchFamily="34" charset="0"/>
              <a:buChar char="•"/>
            </a:pPr>
            <a:r>
              <a:rPr lang="ru-RU" b="1" dirty="0" err="1"/>
              <a:t>Delete</a:t>
            </a:r>
            <a:r>
              <a:rPr lang="ru-RU" dirty="0"/>
              <a:t>: Когда товар больше не доступен или его нужно удалить, используется операция "Удалить".</a:t>
            </a:r>
          </a:p>
        </p:txBody>
      </p:sp>
      <p:pic>
        <p:nvPicPr>
          <p:cNvPr id="5" name="Picture 4">
            <a:extLst>
              <a:ext uri="{FF2B5EF4-FFF2-40B4-BE49-F238E27FC236}">
                <a16:creationId xmlns:a16="http://schemas.microsoft.com/office/drawing/2014/main" id="{6317951F-ADB6-4E3F-B083-B527674D50A0}"/>
              </a:ext>
            </a:extLst>
          </p:cNvPr>
          <p:cNvPicPr>
            <a:picLocks noChangeAspect="1"/>
          </p:cNvPicPr>
          <p:nvPr/>
        </p:nvPicPr>
        <p:blipFill>
          <a:blip r:embed="rId2"/>
          <a:stretch>
            <a:fillRect/>
          </a:stretch>
        </p:blipFill>
        <p:spPr>
          <a:xfrm>
            <a:off x="2921000" y="2830534"/>
            <a:ext cx="6350000" cy="3619500"/>
          </a:xfrm>
          <a:prstGeom prst="rect">
            <a:avLst/>
          </a:prstGeom>
        </p:spPr>
      </p:pic>
    </p:spTree>
    <p:extLst>
      <p:ext uri="{BB962C8B-B14F-4D97-AF65-F5344CB8AC3E}">
        <p14:creationId xmlns:p14="http://schemas.microsoft.com/office/powerpoint/2010/main" val="31823470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2" y="59369"/>
            <a:ext cx="12031130" cy="395032"/>
          </a:xfrm>
        </p:spPr>
        <p:txBody>
          <a:bodyPr>
            <a:normAutofit fontScale="90000"/>
          </a:bodyPr>
          <a:lstStyle/>
          <a:p>
            <a:r>
              <a:rPr lang="en-US" dirty="0"/>
              <a:t>CRUD</a:t>
            </a:r>
          </a:p>
        </p:txBody>
      </p:sp>
      <p:pic>
        <p:nvPicPr>
          <p:cNvPr id="5" name="Picture 4">
            <a:extLst>
              <a:ext uri="{FF2B5EF4-FFF2-40B4-BE49-F238E27FC236}">
                <a16:creationId xmlns:a16="http://schemas.microsoft.com/office/drawing/2014/main" id="{6317951F-ADB6-4E3F-B083-B527674D50A0}"/>
              </a:ext>
            </a:extLst>
          </p:cNvPr>
          <p:cNvPicPr>
            <a:picLocks noChangeAspect="1"/>
          </p:cNvPicPr>
          <p:nvPr/>
        </p:nvPicPr>
        <p:blipFill>
          <a:blip r:embed="rId2"/>
          <a:stretch>
            <a:fillRect/>
          </a:stretch>
        </p:blipFill>
        <p:spPr>
          <a:xfrm>
            <a:off x="2921000" y="2830534"/>
            <a:ext cx="6350000" cy="3619500"/>
          </a:xfrm>
          <a:prstGeom prst="rect">
            <a:avLst/>
          </a:prstGeom>
        </p:spPr>
      </p:pic>
      <p:sp>
        <p:nvSpPr>
          <p:cNvPr id="8" name="TextBox 7">
            <a:extLst>
              <a:ext uri="{FF2B5EF4-FFF2-40B4-BE49-F238E27FC236}">
                <a16:creationId xmlns:a16="http://schemas.microsoft.com/office/drawing/2014/main" id="{9D3292B3-6F2D-4A91-AEAE-CD434709999D}"/>
              </a:ext>
            </a:extLst>
          </p:cNvPr>
          <p:cNvSpPr txBox="1"/>
          <p:nvPr/>
        </p:nvSpPr>
        <p:spPr>
          <a:xfrm>
            <a:off x="80435" y="647271"/>
            <a:ext cx="12031130" cy="1477328"/>
          </a:xfrm>
          <a:prstGeom prst="rect">
            <a:avLst/>
          </a:prstGeom>
          <a:noFill/>
        </p:spPr>
        <p:txBody>
          <a:bodyPr wrap="square">
            <a:spAutoFit/>
          </a:bodyPr>
          <a:lstStyle/>
          <a:p>
            <a:r>
              <a:rPr lang="ru-RU" dirty="0"/>
              <a:t>Как правило, для CRUD операций используются следующие методы запросов</a:t>
            </a:r>
            <a:r>
              <a:rPr lang="en-US" dirty="0"/>
              <a:t>:</a:t>
            </a:r>
          </a:p>
          <a:p>
            <a:pPr marL="285750" indent="-285750">
              <a:buFont typeface="Arial" panose="020B0604020202020204" pitchFamily="34" charset="0"/>
              <a:buChar char="•"/>
            </a:pPr>
            <a:r>
              <a:rPr lang="ru-RU" b="1" i="1" dirty="0" err="1">
                <a:effectLst/>
              </a:rPr>
              <a:t>Create</a:t>
            </a:r>
            <a:r>
              <a:rPr lang="ru-RU" dirty="0"/>
              <a:t>: </a:t>
            </a:r>
            <a:r>
              <a:rPr lang="ru-RU" b="1" dirty="0">
                <a:effectLst/>
              </a:rPr>
              <a:t>POST</a:t>
            </a:r>
            <a:r>
              <a:rPr lang="ru-RU" dirty="0"/>
              <a:t> – метод </a:t>
            </a:r>
            <a:r>
              <a:rPr lang="ru-RU" dirty="0">
                <a:solidFill>
                  <a:srgbClr val="EB5757"/>
                </a:solidFill>
                <a:effectLst/>
                <a:latin typeface="SFMono-Regular"/>
              </a:rPr>
              <a:t>POST</a:t>
            </a:r>
            <a:r>
              <a:rPr lang="ru-RU" dirty="0"/>
              <a:t> позволяет вносить информацию в источник.</a:t>
            </a:r>
            <a:endParaRPr lang="en-US" dirty="0"/>
          </a:p>
          <a:p>
            <a:pPr marL="285750" indent="-285750">
              <a:buFont typeface="Arial" panose="020B0604020202020204" pitchFamily="34" charset="0"/>
              <a:buChar char="•"/>
            </a:pPr>
            <a:r>
              <a:rPr lang="ru-RU" b="1" i="1" dirty="0" err="1">
                <a:effectLst/>
              </a:rPr>
              <a:t>Read</a:t>
            </a:r>
            <a:r>
              <a:rPr lang="ru-RU" dirty="0"/>
              <a:t>: </a:t>
            </a:r>
            <a:r>
              <a:rPr lang="ru-RU" b="1" dirty="0">
                <a:effectLst/>
              </a:rPr>
              <a:t>GET</a:t>
            </a:r>
            <a:r>
              <a:rPr lang="ru-RU" dirty="0"/>
              <a:t> – метод </a:t>
            </a:r>
            <a:r>
              <a:rPr lang="ru-RU" dirty="0">
                <a:solidFill>
                  <a:srgbClr val="EB5757"/>
                </a:solidFill>
                <a:effectLst/>
                <a:latin typeface="SFMono-Regular"/>
              </a:rPr>
              <a:t>GET</a:t>
            </a:r>
            <a:r>
              <a:rPr lang="ru-RU" dirty="0"/>
              <a:t> позволяет получить информацию из источника</a:t>
            </a:r>
            <a:endParaRPr lang="en-US" dirty="0"/>
          </a:p>
          <a:p>
            <a:pPr marL="285750" indent="-285750">
              <a:buFont typeface="Arial" panose="020B0604020202020204" pitchFamily="34" charset="0"/>
              <a:buChar char="•"/>
            </a:pPr>
            <a:r>
              <a:rPr lang="ru-RU" b="1" i="1" dirty="0">
                <a:effectLst/>
              </a:rPr>
              <a:t>Update</a:t>
            </a:r>
            <a:r>
              <a:rPr lang="ru-RU" dirty="0"/>
              <a:t>: </a:t>
            </a:r>
            <a:r>
              <a:rPr lang="ru-RU" b="1" dirty="0">
                <a:effectLst/>
              </a:rPr>
              <a:t>PUT</a:t>
            </a:r>
            <a:r>
              <a:rPr lang="ru-RU" dirty="0"/>
              <a:t> – метод </a:t>
            </a:r>
            <a:r>
              <a:rPr lang="ru-RU" dirty="0">
                <a:solidFill>
                  <a:srgbClr val="EB5757"/>
                </a:solidFill>
                <a:effectLst/>
                <a:latin typeface="SFMono-Regular"/>
              </a:rPr>
              <a:t>PUT</a:t>
            </a:r>
            <a:r>
              <a:rPr lang="ru-RU" dirty="0"/>
              <a:t> позволяет обновлять существующую информацию в источнике</a:t>
            </a:r>
            <a:endParaRPr lang="en-US" dirty="0"/>
          </a:p>
          <a:p>
            <a:pPr marL="285750" indent="-285750">
              <a:buFont typeface="Arial" panose="020B0604020202020204" pitchFamily="34" charset="0"/>
              <a:buChar char="•"/>
            </a:pPr>
            <a:r>
              <a:rPr lang="ru-RU" b="1" i="1" dirty="0" err="1">
                <a:effectLst/>
              </a:rPr>
              <a:t>Delete</a:t>
            </a:r>
            <a:r>
              <a:rPr lang="ru-RU" dirty="0"/>
              <a:t>: </a:t>
            </a:r>
            <a:r>
              <a:rPr lang="ru-RU" b="1" dirty="0">
                <a:effectLst/>
              </a:rPr>
              <a:t>DELETE</a:t>
            </a:r>
            <a:r>
              <a:rPr lang="ru-RU" dirty="0"/>
              <a:t> – метод </a:t>
            </a:r>
            <a:r>
              <a:rPr lang="ru-RU" dirty="0">
                <a:solidFill>
                  <a:srgbClr val="EB5757"/>
                </a:solidFill>
                <a:effectLst/>
                <a:latin typeface="SFMono-Regular"/>
              </a:rPr>
              <a:t>DELETE</a:t>
            </a:r>
            <a:r>
              <a:rPr lang="ru-RU" dirty="0"/>
              <a:t> удалять существующую информацию из источника</a:t>
            </a:r>
            <a:endParaRPr lang="en-US" dirty="0"/>
          </a:p>
        </p:txBody>
      </p:sp>
    </p:spTree>
    <p:extLst>
      <p:ext uri="{BB962C8B-B14F-4D97-AF65-F5344CB8AC3E}">
        <p14:creationId xmlns:p14="http://schemas.microsoft.com/office/powerpoint/2010/main" val="843416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6" y="74043"/>
            <a:ext cx="12031130" cy="395032"/>
          </a:xfrm>
        </p:spPr>
        <p:txBody>
          <a:bodyPr>
            <a:normAutofit fontScale="90000"/>
          </a:bodyPr>
          <a:lstStyle/>
          <a:p>
            <a:r>
              <a:rPr lang="ru-RU" dirty="0" err="1"/>
              <a:t>Колбек</a:t>
            </a:r>
            <a:endParaRPr lang="en-US" dirty="0"/>
          </a:p>
        </p:txBody>
      </p:sp>
      <p:pic>
        <p:nvPicPr>
          <p:cNvPr id="4" name="Picture 3">
            <a:extLst>
              <a:ext uri="{FF2B5EF4-FFF2-40B4-BE49-F238E27FC236}">
                <a16:creationId xmlns:a16="http://schemas.microsoft.com/office/drawing/2014/main" id="{D687DF57-DFC8-4D63-881A-3D8B5275562B}"/>
              </a:ext>
            </a:extLst>
          </p:cNvPr>
          <p:cNvPicPr>
            <a:picLocks noChangeAspect="1"/>
          </p:cNvPicPr>
          <p:nvPr/>
        </p:nvPicPr>
        <p:blipFill>
          <a:blip r:embed="rId2"/>
          <a:stretch>
            <a:fillRect/>
          </a:stretch>
        </p:blipFill>
        <p:spPr>
          <a:xfrm>
            <a:off x="4571195" y="1721604"/>
            <a:ext cx="2752725" cy="15525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85CB1572-8C1D-4B35-A7BF-111FDF4146F9}"/>
              </a:ext>
            </a:extLst>
          </p:cNvPr>
          <p:cNvSpPr txBox="1"/>
          <p:nvPr/>
        </p:nvSpPr>
        <p:spPr>
          <a:xfrm>
            <a:off x="80435" y="805430"/>
            <a:ext cx="12031130" cy="646331"/>
          </a:xfrm>
          <a:prstGeom prst="rect">
            <a:avLst/>
          </a:prstGeom>
          <a:noFill/>
        </p:spPr>
        <p:txBody>
          <a:bodyPr wrap="square">
            <a:spAutoFit/>
          </a:bodyPr>
          <a:lstStyle/>
          <a:p>
            <a:r>
              <a:rPr lang="ru-RU" b="1" dirty="0" err="1">
                <a:effectLst/>
              </a:rPr>
              <a:t>Callback</a:t>
            </a:r>
            <a:r>
              <a:rPr lang="ru-RU" b="1" dirty="0">
                <a:effectLst/>
              </a:rPr>
              <a:t> (</a:t>
            </a:r>
            <a:r>
              <a:rPr lang="ru-RU" b="1" dirty="0" err="1">
                <a:effectLst/>
              </a:rPr>
              <a:t>колбэк</a:t>
            </a:r>
            <a:r>
              <a:rPr lang="ru-RU" b="1" dirty="0">
                <a:effectLst/>
              </a:rPr>
              <a:t>, функция обратного вызова)</a:t>
            </a:r>
            <a:r>
              <a:rPr lang="ru-RU" dirty="0"/>
              <a:t> — функция, которая вызывается в ответ на совершение некоторого события.</a:t>
            </a:r>
            <a:endParaRPr lang="en-US" dirty="0"/>
          </a:p>
        </p:txBody>
      </p:sp>
      <p:sp>
        <p:nvSpPr>
          <p:cNvPr id="10" name="TextBox 9">
            <a:extLst>
              <a:ext uri="{FF2B5EF4-FFF2-40B4-BE49-F238E27FC236}">
                <a16:creationId xmlns:a16="http://schemas.microsoft.com/office/drawing/2014/main" id="{B0DE865F-EBB6-4BF8-A60D-140717EF6487}"/>
              </a:ext>
            </a:extLst>
          </p:cNvPr>
          <p:cNvSpPr txBox="1"/>
          <p:nvPr/>
        </p:nvSpPr>
        <p:spPr>
          <a:xfrm>
            <a:off x="206393" y="3644366"/>
            <a:ext cx="12031130" cy="1200329"/>
          </a:xfrm>
          <a:prstGeom prst="rect">
            <a:avLst/>
          </a:prstGeom>
          <a:noFill/>
        </p:spPr>
        <p:txBody>
          <a:bodyPr wrap="square">
            <a:spAutoFit/>
          </a:bodyPr>
          <a:lstStyle/>
          <a:p>
            <a:r>
              <a:rPr lang="ru-RU" dirty="0"/>
              <a:t>Событием может быть что угодно:</a:t>
            </a:r>
          </a:p>
          <a:p>
            <a:pPr marL="285750" indent="-285750">
              <a:buFont typeface="Arial" panose="020B0604020202020204" pitchFamily="34" charset="0"/>
              <a:buChar char="•"/>
            </a:pPr>
            <a:r>
              <a:rPr lang="ru-RU" dirty="0"/>
              <a:t>ответ от сервера;</a:t>
            </a:r>
          </a:p>
          <a:p>
            <a:pPr marL="285750" indent="-285750">
              <a:buFont typeface="Arial" panose="020B0604020202020204" pitchFamily="34" charset="0"/>
              <a:buChar char="•"/>
            </a:pPr>
            <a:r>
              <a:rPr lang="ru-RU" dirty="0"/>
              <a:t>завершение какой-то длительной вычислительной задачи;</a:t>
            </a:r>
          </a:p>
          <a:p>
            <a:pPr marL="285750" indent="-285750">
              <a:buFont typeface="Arial" panose="020B0604020202020204" pitchFamily="34" charset="0"/>
              <a:buChar char="•"/>
            </a:pPr>
            <a:r>
              <a:rPr lang="ru-RU" dirty="0"/>
              <a:t>получение доступа к каким-то API устройства, на котором выполняется код.</a:t>
            </a:r>
          </a:p>
        </p:txBody>
      </p:sp>
    </p:spTree>
    <p:extLst>
      <p:ext uri="{BB962C8B-B14F-4D97-AF65-F5344CB8AC3E}">
        <p14:creationId xmlns:p14="http://schemas.microsoft.com/office/powerpoint/2010/main" val="3976636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6" y="74043"/>
            <a:ext cx="12031130" cy="395032"/>
          </a:xfrm>
        </p:spPr>
        <p:txBody>
          <a:bodyPr>
            <a:normAutofit fontScale="90000"/>
          </a:bodyPr>
          <a:lstStyle/>
          <a:p>
            <a:r>
              <a:rPr lang="ru-RU" dirty="0" err="1"/>
              <a:t>Колбеки</a:t>
            </a:r>
            <a:r>
              <a:rPr lang="en-US" dirty="0"/>
              <a:t>. Callback hell</a:t>
            </a:r>
          </a:p>
        </p:txBody>
      </p:sp>
      <p:pic>
        <p:nvPicPr>
          <p:cNvPr id="6" name="Picture 5">
            <a:extLst>
              <a:ext uri="{FF2B5EF4-FFF2-40B4-BE49-F238E27FC236}">
                <a16:creationId xmlns:a16="http://schemas.microsoft.com/office/drawing/2014/main" id="{6FD22138-49D6-48F6-A460-C73B4B3ADB9D}"/>
              </a:ext>
            </a:extLst>
          </p:cNvPr>
          <p:cNvPicPr>
            <a:picLocks noChangeAspect="1"/>
          </p:cNvPicPr>
          <p:nvPr/>
        </p:nvPicPr>
        <p:blipFill>
          <a:blip r:embed="rId2"/>
          <a:stretch>
            <a:fillRect/>
          </a:stretch>
        </p:blipFill>
        <p:spPr>
          <a:xfrm>
            <a:off x="725569" y="762000"/>
            <a:ext cx="3057525" cy="2667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9A9B6DF5-53CA-4DCF-A898-645DCA57B8C2}"/>
              </a:ext>
            </a:extLst>
          </p:cNvPr>
          <p:cNvPicPr>
            <a:picLocks noChangeAspect="1"/>
          </p:cNvPicPr>
          <p:nvPr/>
        </p:nvPicPr>
        <p:blipFill>
          <a:blip r:embed="rId3"/>
          <a:stretch>
            <a:fillRect/>
          </a:stretch>
        </p:blipFill>
        <p:spPr>
          <a:xfrm>
            <a:off x="5520727" y="3246664"/>
            <a:ext cx="5876925" cy="3238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81413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6" y="74043"/>
            <a:ext cx="12031130" cy="395032"/>
          </a:xfrm>
        </p:spPr>
        <p:txBody>
          <a:bodyPr>
            <a:normAutofit fontScale="90000"/>
          </a:bodyPr>
          <a:lstStyle/>
          <a:p>
            <a:r>
              <a:rPr lang="en-US" dirty="0"/>
              <a:t>Promise (</a:t>
            </a:r>
            <a:r>
              <a:rPr lang="ru-RU" dirty="0" err="1"/>
              <a:t>Промисы</a:t>
            </a:r>
            <a:r>
              <a:rPr lang="ru-RU" dirty="0"/>
              <a:t>)</a:t>
            </a:r>
            <a:endParaRPr lang="en-US" dirty="0"/>
          </a:p>
        </p:txBody>
      </p:sp>
      <p:sp>
        <p:nvSpPr>
          <p:cNvPr id="7" name="TextBox 6">
            <a:extLst>
              <a:ext uri="{FF2B5EF4-FFF2-40B4-BE49-F238E27FC236}">
                <a16:creationId xmlns:a16="http://schemas.microsoft.com/office/drawing/2014/main" id="{AAFF5E15-3AD9-45E6-8F11-EE26C38990F8}"/>
              </a:ext>
            </a:extLst>
          </p:cNvPr>
          <p:cNvSpPr txBox="1"/>
          <p:nvPr/>
        </p:nvSpPr>
        <p:spPr>
          <a:xfrm>
            <a:off x="69825" y="702117"/>
            <a:ext cx="12031129" cy="646331"/>
          </a:xfrm>
          <a:prstGeom prst="rect">
            <a:avLst/>
          </a:prstGeom>
          <a:noFill/>
        </p:spPr>
        <p:txBody>
          <a:bodyPr wrap="square">
            <a:spAutoFit/>
          </a:bodyPr>
          <a:lstStyle/>
          <a:p>
            <a:r>
              <a:rPr lang="ru-RU" b="1" dirty="0" err="1">
                <a:effectLst/>
              </a:rPr>
              <a:t>Промис</a:t>
            </a:r>
            <a:r>
              <a:rPr lang="ru-RU" b="1" dirty="0">
                <a:effectLst/>
              </a:rPr>
              <a:t> (</a:t>
            </a:r>
            <a:r>
              <a:rPr lang="ru-RU" b="1" dirty="0" err="1">
                <a:effectLst/>
              </a:rPr>
              <a:t>Promise</a:t>
            </a:r>
            <a:r>
              <a:rPr lang="ru-RU" b="1" dirty="0">
                <a:effectLst/>
              </a:rPr>
              <a:t>) — </a:t>
            </a:r>
            <a:r>
              <a:rPr lang="ru-RU" dirty="0">
                <a:effectLst/>
              </a:rPr>
              <a:t>специальный объект JavaScript, который используется для написания и обработки асинхронного кода.</a:t>
            </a:r>
            <a:endParaRPr lang="en-US" dirty="0"/>
          </a:p>
        </p:txBody>
      </p:sp>
      <p:pic>
        <p:nvPicPr>
          <p:cNvPr id="5" name="Picture 4">
            <a:extLst>
              <a:ext uri="{FF2B5EF4-FFF2-40B4-BE49-F238E27FC236}">
                <a16:creationId xmlns:a16="http://schemas.microsoft.com/office/drawing/2014/main" id="{96B7870C-9D33-446C-AEEF-9CD127CBFCB0}"/>
              </a:ext>
            </a:extLst>
          </p:cNvPr>
          <p:cNvPicPr>
            <a:picLocks noChangeAspect="1"/>
          </p:cNvPicPr>
          <p:nvPr/>
        </p:nvPicPr>
        <p:blipFill>
          <a:blip r:embed="rId2"/>
          <a:stretch>
            <a:fillRect/>
          </a:stretch>
        </p:blipFill>
        <p:spPr>
          <a:xfrm>
            <a:off x="3279136" y="1348448"/>
            <a:ext cx="5514975" cy="2514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68462311-5533-487C-9D2A-1F2B0E9C1084}"/>
              </a:ext>
            </a:extLst>
          </p:cNvPr>
          <p:cNvPicPr>
            <a:picLocks noChangeAspect="1"/>
          </p:cNvPicPr>
          <p:nvPr/>
        </p:nvPicPr>
        <p:blipFill>
          <a:blip r:embed="rId3"/>
          <a:stretch>
            <a:fillRect/>
          </a:stretch>
        </p:blipFill>
        <p:spPr>
          <a:xfrm>
            <a:off x="1773629" y="4509379"/>
            <a:ext cx="8953500" cy="1704975"/>
          </a:xfrm>
          <a:prstGeom prst="rect">
            <a:avLst/>
          </a:prstGeom>
        </p:spPr>
      </p:pic>
    </p:spTree>
    <p:extLst>
      <p:ext uri="{BB962C8B-B14F-4D97-AF65-F5344CB8AC3E}">
        <p14:creationId xmlns:p14="http://schemas.microsoft.com/office/powerpoint/2010/main" val="2034985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87C-E1B2-448D-9993-665CBAD6A961}"/>
              </a:ext>
            </a:extLst>
          </p:cNvPr>
          <p:cNvSpPr>
            <a:spLocks noGrp="1"/>
          </p:cNvSpPr>
          <p:nvPr>
            <p:ph type="title"/>
          </p:nvPr>
        </p:nvSpPr>
        <p:spPr>
          <a:xfrm>
            <a:off x="69826" y="74043"/>
            <a:ext cx="12031130" cy="395032"/>
          </a:xfrm>
        </p:spPr>
        <p:txBody>
          <a:bodyPr>
            <a:normAutofit fontScale="90000"/>
          </a:bodyPr>
          <a:lstStyle/>
          <a:p>
            <a:r>
              <a:rPr lang="en-US" dirty="0"/>
              <a:t>Promise (</a:t>
            </a:r>
            <a:r>
              <a:rPr lang="ru-RU" dirty="0" err="1"/>
              <a:t>Промисы</a:t>
            </a:r>
            <a:r>
              <a:rPr lang="ru-RU" dirty="0"/>
              <a:t>)</a:t>
            </a:r>
            <a:endParaRPr lang="en-US" dirty="0"/>
          </a:p>
        </p:txBody>
      </p:sp>
      <p:sp>
        <p:nvSpPr>
          <p:cNvPr id="10" name="TextBox 9">
            <a:extLst>
              <a:ext uri="{FF2B5EF4-FFF2-40B4-BE49-F238E27FC236}">
                <a16:creationId xmlns:a16="http://schemas.microsoft.com/office/drawing/2014/main" id="{CA8673DF-A10D-4EBC-93F5-CD2D1667843C}"/>
              </a:ext>
            </a:extLst>
          </p:cNvPr>
          <p:cNvSpPr txBox="1"/>
          <p:nvPr/>
        </p:nvSpPr>
        <p:spPr>
          <a:xfrm>
            <a:off x="69826" y="686621"/>
            <a:ext cx="12031130" cy="2121030"/>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a:ln>
                  <a:noFill/>
                </a:ln>
                <a:solidFill>
                  <a:schemeClr val="tx1"/>
                </a:solidFill>
                <a:effectLst/>
              </a:rPr>
              <a:t>Promise может находиться в трёх состояниях:</a:t>
            </a:r>
            <a:endParaRPr kumimoji="0" lang="ru-RU" altLang="en-US" b="0" i="0" u="none" strike="noStrike" cap="none" normalizeH="0" baseline="0">
              <a:ln>
                <a:noFill/>
              </a:ln>
              <a:solidFill>
                <a:schemeClr val="tx1"/>
              </a:solidFill>
              <a:effectLst/>
            </a:endParaRP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b="1" i="1" u="none" strike="noStrike" cap="none" normalizeH="0" baseline="0">
                <a:ln>
                  <a:noFill/>
                </a:ln>
                <a:solidFill>
                  <a:schemeClr val="tx1"/>
                </a:solidFill>
                <a:effectLst/>
              </a:rPr>
              <a:t>ожидание (pending): </a:t>
            </a:r>
            <a:r>
              <a:rPr kumimoji="0" lang="en-US" altLang="en-US" b="0" i="0" u="none" strike="noStrike" cap="none" normalizeH="0" baseline="0">
                <a:ln>
                  <a:noFill/>
                </a:ln>
                <a:solidFill>
                  <a:schemeClr val="tx1"/>
                </a:solidFill>
                <a:effectLst/>
              </a:rPr>
              <a:t>начальное состояние, не исполнен и не отклонён. </a:t>
            </a:r>
            <a:endParaRPr kumimoji="0" lang="ru-RU" altLang="en-US" b="0" i="0" u="none" strike="noStrike" cap="none" normalizeH="0" baseline="0">
              <a:ln>
                <a:noFill/>
              </a:ln>
              <a:solidFill>
                <a:schemeClr val="tx1"/>
              </a:solidFill>
              <a:effectLst/>
            </a:endParaRP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b="1" i="1" u="none" strike="noStrike" cap="none" normalizeH="0" baseline="0">
                <a:ln>
                  <a:noFill/>
                </a:ln>
                <a:solidFill>
                  <a:schemeClr val="tx1"/>
                </a:solidFill>
                <a:effectLst/>
              </a:rPr>
              <a:t>исполнено (fulfilled)</a:t>
            </a:r>
            <a:r>
              <a:rPr kumimoji="0" lang="en-US" altLang="en-US" b="1" i="0" u="none" strike="noStrike" cap="none" normalizeH="0" baseline="0">
                <a:ln>
                  <a:noFill/>
                </a:ln>
                <a:solidFill>
                  <a:schemeClr val="tx1"/>
                </a:solidFill>
                <a:effectLst/>
              </a:rPr>
              <a:t>: </a:t>
            </a:r>
            <a:r>
              <a:rPr kumimoji="0" lang="en-US" altLang="en-US" b="0" i="0" u="none" strike="noStrike" cap="none" normalizeH="0" baseline="0">
                <a:ln>
                  <a:noFill/>
                </a:ln>
                <a:solidFill>
                  <a:schemeClr val="tx1"/>
                </a:solidFill>
                <a:effectLst/>
              </a:rPr>
              <a:t>операция завершена успешно. </a:t>
            </a:r>
            <a:endParaRPr kumimoji="0" lang="ru-RU" altLang="en-US" b="0" i="0" u="none" strike="noStrike" cap="none" normalizeH="0" baseline="0">
              <a:ln>
                <a:noFill/>
              </a:ln>
              <a:solidFill>
                <a:schemeClr val="tx1"/>
              </a:solidFill>
              <a:effectLst/>
            </a:endParaRP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b="1" i="1" u="none" strike="noStrike" cap="none" normalizeH="0" baseline="0">
                <a:ln>
                  <a:noFill/>
                </a:ln>
                <a:solidFill>
                  <a:schemeClr val="tx1"/>
                </a:solidFill>
                <a:effectLst/>
              </a:rPr>
              <a:t>отклонено (rejected)</a:t>
            </a:r>
            <a:r>
              <a:rPr kumimoji="0" lang="en-US" altLang="en-US" b="1" i="0" u="none" strike="noStrike" cap="none" normalizeH="0" baseline="0">
                <a:ln>
                  <a:noFill/>
                </a:ln>
                <a:solidFill>
                  <a:schemeClr val="tx1"/>
                </a:solidFill>
                <a:effectLst/>
              </a:rPr>
              <a:t>: </a:t>
            </a:r>
            <a:r>
              <a:rPr kumimoji="0" lang="en-US" altLang="en-US" b="0" i="0" u="none" strike="noStrike" cap="none" normalizeH="0" baseline="0">
                <a:ln>
                  <a:noFill/>
                </a:ln>
                <a:solidFill>
                  <a:schemeClr val="tx1"/>
                </a:solidFill>
                <a:effectLst/>
              </a:rPr>
              <a:t>операция завершена с ошибкой. </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endParaRPr>
          </a:p>
        </p:txBody>
      </p:sp>
      <p:sp>
        <p:nvSpPr>
          <p:cNvPr id="12" name="TextBox 11">
            <a:extLst>
              <a:ext uri="{FF2B5EF4-FFF2-40B4-BE49-F238E27FC236}">
                <a16:creationId xmlns:a16="http://schemas.microsoft.com/office/drawing/2014/main" id="{01941C8A-7C9C-4C07-B99C-A3853375910C}"/>
              </a:ext>
            </a:extLst>
          </p:cNvPr>
          <p:cNvSpPr txBox="1"/>
          <p:nvPr/>
        </p:nvSpPr>
        <p:spPr>
          <a:xfrm>
            <a:off x="69825" y="3219824"/>
            <a:ext cx="12031129" cy="923330"/>
          </a:xfrm>
          <a:prstGeom prst="rect">
            <a:avLst/>
          </a:prstGeom>
          <a:noFill/>
        </p:spPr>
        <p:txBody>
          <a:bodyPr wrap="square">
            <a:spAutoFit/>
          </a:bodyPr>
          <a:lstStyle/>
          <a:p>
            <a:r>
              <a:rPr lang="ru-RU" dirty="0"/>
              <a:t>При создании </a:t>
            </a:r>
            <a:r>
              <a:rPr lang="ru-RU" dirty="0" err="1"/>
              <a:t>промис</a:t>
            </a:r>
            <a:r>
              <a:rPr lang="ru-RU" dirty="0"/>
              <a:t> находится в</a:t>
            </a:r>
            <a:r>
              <a:rPr lang="ru-RU" b="1" dirty="0"/>
              <a:t> </a:t>
            </a:r>
            <a:r>
              <a:rPr lang="ru-RU" b="1" i="1" dirty="0">
                <a:effectLst/>
              </a:rPr>
              <a:t>ожидании (</a:t>
            </a:r>
            <a:r>
              <a:rPr lang="ru-RU" b="1" i="1" dirty="0" err="1">
                <a:effectLst/>
              </a:rPr>
              <a:t>pending</a:t>
            </a:r>
            <a:r>
              <a:rPr lang="ru-RU" b="1" i="1" dirty="0">
                <a:effectLst/>
              </a:rPr>
              <a:t>)</a:t>
            </a:r>
            <a:r>
              <a:rPr lang="ru-RU" dirty="0"/>
              <a:t>, а затем может стать </a:t>
            </a:r>
            <a:r>
              <a:rPr lang="ru-RU" b="1" i="1" dirty="0">
                <a:effectLst/>
              </a:rPr>
              <a:t>исполненным</a:t>
            </a:r>
            <a:r>
              <a:rPr lang="ru-RU" b="1" dirty="0"/>
              <a:t> (</a:t>
            </a:r>
            <a:r>
              <a:rPr lang="ru-RU" b="1" i="1" dirty="0" err="1">
                <a:effectLst/>
              </a:rPr>
              <a:t>fulfilled</a:t>
            </a:r>
            <a:r>
              <a:rPr lang="ru-RU" b="1" i="1" dirty="0">
                <a:effectLst/>
              </a:rPr>
              <a:t>)</a:t>
            </a:r>
            <a:r>
              <a:rPr lang="ru-RU" b="1" dirty="0"/>
              <a:t>, </a:t>
            </a:r>
            <a:r>
              <a:rPr lang="ru-RU" dirty="0"/>
              <a:t>вернув полученный результат (значение), или </a:t>
            </a:r>
            <a:r>
              <a:rPr lang="ru-RU" b="1" i="1" dirty="0">
                <a:effectLst/>
              </a:rPr>
              <a:t>отклонённым</a:t>
            </a:r>
            <a:r>
              <a:rPr lang="ru-RU" b="1" dirty="0"/>
              <a:t> (</a:t>
            </a:r>
            <a:r>
              <a:rPr lang="ru-RU" b="1" i="1" dirty="0" err="1">
                <a:effectLst/>
              </a:rPr>
              <a:t>rejected</a:t>
            </a:r>
            <a:r>
              <a:rPr lang="ru-RU" b="1" i="1" dirty="0">
                <a:effectLst/>
              </a:rPr>
              <a:t>)</a:t>
            </a:r>
            <a:r>
              <a:rPr lang="ru-RU" i="1" dirty="0">
                <a:effectLst/>
              </a:rPr>
              <a:t>,</a:t>
            </a:r>
            <a:r>
              <a:rPr lang="ru-RU" dirty="0"/>
              <a:t> вернув причину отказа. В любом из этих случаев вызывается обработчик, прикреплённый к </a:t>
            </a:r>
            <a:r>
              <a:rPr lang="ru-RU" dirty="0" err="1"/>
              <a:t>промису</a:t>
            </a:r>
            <a:r>
              <a:rPr lang="ru-RU" dirty="0"/>
              <a:t> методом </a:t>
            </a:r>
            <a:r>
              <a:rPr lang="ru-RU" dirty="0" err="1">
                <a:solidFill>
                  <a:srgbClr val="EB5757"/>
                </a:solidFill>
                <a:effectLst/>
                <a:latin typeface="SFMono-Regular"/>
              </a:rPr>
              <a:t>then</a:t>
            </a:r>
            <a:r>
              <a:rPr lang="en-US" dirty="0">
                <a:solidFill>
                  <a:srgbClr val="EB5757"/>
                </a:solidFill>
                <a:effectLst/>
                <a:latin typeface="SFMono-Regular"/>
              </a:rPr>
              <a:t>/</a:t>
            </a:r>
            <a:r>
              <a:rPr lang="en-US" dirty="0">
                <a:solidFill>
                  <a:srgbClr val="EB5757"/>
                </a:solidFill>
                <a:latin typeface="SFMono-Regular"/>
              </a:rPr>
              <a:t>catch/finally</a:t>
            </a:r>
            <a:r>
              <a:rPr lang="ru-RU" dirty="0"/>
              <a:t>. </a:t>
            </a:r>
            <a:endParaRPr lang="en-US" dirty="0"/>
          </a:p>
        </p:txBody>
      </p:sp>
    </p:spTree>
    <p:extLst>
      <p:ext uri="{BB962C8B-B14F-4D97-AF65-F5344CB8AC3E}">
        <p14:creationId xmlns:p14="http://schemas.microsoft.com/office/powerpoint/2010/main" val="764817435"/>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{2C6CD7E6-B4B1-4101-9C26-F8F740A82B58}tf10001115</Template>
  <TotalTime>332</TotalTime>
  <Words>3170</Words>
  <Application>Microsoft Office PowerPoint</Application>
  <PresentationFormat>Widescreen</PresentationFormat>
  <Paragraphs>239</Paragraphs>
  <Slides>58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Arial</vt:lpstr>
      <vt:lpstr>Corbel</vt:lpstr>
      <vt:lpstr>Gill Sans MT</vt:lpstr>
      <vt:lpstr>SFMono-Regular</vt:lpstr>
      <vt:lpstr>Parcel</vt:lpstr>
      <vt:lpstr>12-13. Асинхронные операции</vt:lpstr>
      <vt:lpstr>Синхронный код</vt:lpstr>
      <vt:lpstr>Синхронный код</vt:lpstr>
      <vt:lpstr>АСинхронный код</vt:lpstr>
      <vt:lpstr>АСинхронный код</vt:lpstr>
      <vt:lpstr>Колбек</vt:lpstr>
      <vt:lpstr>Колбеки. Callback hell</vt:lpstr>
      <vt:lpstr>Promise (Промисы)</vt:lpstr>
      <vt:lpstr>Promise (Промисы)</vt:lpstr>
      <vt:lpstr>Promise (Промисы)</vt:lpstr>
      <vt:lpstr>Promise (Промисы)</vt:lpstr>
      <vt:lpstr>Promise (Промисы)</vt:lpstr>
      <vt:lpstr>Promise (Промисы)</vt:lpstr>
      <vt:lpstr>Promise (Промисы)</vt:lpstr>
      <vt:lpstr>Асинхронные функции (async/await)</vt:lpstr>
      <vt:lpstr>Асинхронные функции (async/await)</vt:lpstr>
      <vt:lpstr>Асинхронные функции (async/await)</vt:lpstr>
      <vt:lpstr>Сетевые запросы и взаимодействие с сервером</vt:lpstr>
      <vt:lpstr>AJAX</vt:lpstr>
      <vt:lpstr>AJAX</vt:lpstr>
      <vt:lpstr>HTTP</vt:lpstr>
      <vt:lpstr>HTTP</vt:lpstr>
      <vt:lpstr>HTTP. Структура запроса</vt:lpstr>
      <vt:lpstr>PowerPoint Presentation</vt:lpstr>
      <vt:lpstr>HTTP. Структура запроса. Стартовая строка</vt:lpstr>
      <vt:lpstr>HTTP. Структура запроса. МЕТОДЫ</vt:lpstr>
      <vt:lpstr>HTTP. Структура запроса. URL</vt:lpstr>
      <vt:lpstr>HTTP. Структура запроса. URL</vt:lpstr>
      <vt:lpstr>HTTP. Пример маршрутизации на сервере</vt:lpstr>
      <vt:lpstr>HTTP. Структура запроса. ЗАГОЛОВКИ</vt:lpstr>
      <vt:lpstr>HTTP. Структура запроса. ЗАГОЛОВКИ</vt:lpstr>
      <vt:lpstr>PowerPoint Presentation</vt:lpstr>
      <vt:lpstr>HTTP. Структура запроса. ТЕЛО ЗАПРОСА</vt:lpstr>
      <vt:lpstr>HTTP. ОТВЕТ</vt:lpstr>
      <vt:lpstr>HTTP. ОТВЕТ. КОДЫ состояния</vt:lpstr>
      <vt:lpstr>HTTP. ОТВЕТ. КОДЫ состояния</vt:lpstr>
      <vt:lpstr>PowerPoint Presentation</vt:lpstr>
      <vt:lpstr>HTTP</vt:lpstr>
      <vt:lpstr>HTTPS</vt:lpstr>
      <vt:lpstr>REST API</vt:lpstr>
      <vt:lpstr>API</vt:lpstr>
      <vt:lpstr>PowerPoint Presentation</vt:lpstr>
      <vt:lpstr>API.ПлЮСЫ И МИНУСЫ</vt:lpstr>
      <vt:lpstr>API.Виды</vt:lpstr>
      <vt:lpstr>API.Типы архитектур.RPC</vt:lpstr>
      <vt:lpstr>API.Типы архитектур.SOAP</vt:lpstr>
      <vt:lpstr>API.Типы архитектур. REST API</vt:lpstr>
      <vt:lpstr>API</vt:lpstr>
      <vt:lpstr>Fetch</vt:lpstr>
      <vt:lpstr>Fetch</vt:lpstr>
      <vt:lpstr>Fetch</vt:lpstr>
      <vt:lpstr>Fetch</vt:lpstr>
      <vt:lpstr>Fetch. Пример работы с бинарными данными</vt:lpstr>
      <vt:lpstr>Fetch</vt:lpstr>
      <vt:lpstr>Fetch.POST</vt:lpstr>
      <vt:lpstr>CRUD</vt:lpstr>
      <vt:lpstr>CRUD</vt:lpstr>
      <vt:lpstr>CRUD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 Асинхронные операции</dc:title>
  <dc:creator>roman</dc:creator>
  <cp:lastModifiedBy>roman</cp:lastModifiedBy>
  <cp:revision>270</cp:revision>
  <dcterms:created xsi:type="dcterms:W3CDTF">2023-11-02T06:42:07Z</dcterms:created>
  <dcterms:modified xsi:type="dcterms:W3CDTF">2024-11-11T15:44:42Z</dcterms:modified>
</cp:coreProperties>
</file>